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265" r:id="rId4"/>
    <p:sldId id="276" r:id="rId5"/>
    <p:sldId id="258" r:id="rId6"/>
    <p:sldId id="269" r:id="rId7"/>
    <p:sldId id="266" r:id="rId8"/>
    <p:sldId id="270" r:id="rId9"/>
    <p:sldId id="271" r:id="rId10"/>
    <p:sldId id="277" r:id="rId11"/>
    <p:sldId id="278" r:id="rId12"/>
    <p:sldId id="279" r:id="rId13"/>
    <p:sldId id="280" r:id="rId14"/>
    <p:sldId id="281" r:id="rId15"/>
    <p:sldId id="282" r:id="rId16"/>
    <p:sldId id="283" r:id="rId17"/>
    <p:sldId id="28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34636-5CF3-4446-81D5-7A7BFA3D8C0C}" type="datetimeFigureOut">
              <a:rPr lang="ru-RU" smtClean="0"/>
              <a:pPr/>
              <a:t>22.03.2021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EB15F-4D20-4510-A93B-FC0C855781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7EB15F-4D20-4510-A93B-FC0C855781EF}"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7EB15F-4D20-4510-A93B-FC0C855781EF}"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7EB15F-4D20-4510-A93B-FC0C855781EF}"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86A6274-48AA-4E82-93DC-B2AAB8EFB500}" type="datetimeFigureOut">
              <a:rPr lang="ru-RU" smtClean="0"/>
              <a:pPr/>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9E5862-23AE-4C5E-B0F0-136E3A16C432}" type="slidenum">
              <a:rPr lang="ru-RU" smtClean="0"/>
              <a:pPr/>
              <a:t>‹#›</a:t>
            </a:fld>
            <a:endParaRPr lang="ru-RU"/>
          </a:p>
        </p:txBody>
      </p:sp>
    </p:spTree>
  </p:cSld>
  <p:clrMapOvr>
    <a:masterClrMapping/>
  </p:clrMapOvr>
  <p:transition spd="slow">
    <p:dissolve/>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6A6274-48AA-4E82-93DC-B2AAB8EFB500}" type="datetimeFigureOut">
              <a:rPr lang="ru-RU" smtClean="0"/>
              <a:pPr/>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9E5862-23AE-4C5E-B0F0-136E3A16C432}" type="slidenum">
              <a:rPr lang="ru-RU" smtClean="0"/>
              <a:pPr/>
              <a:t>‹#›</a:t>
            </a:fld>
            <a:endParaRPr lang="ru-RU"/>
          </a:p>
        </p:txBody>
      </p:sp>
    </p:spTree>
  </p:cSld>
  <p:clrMapOvr>
    <a:masterClrMapping/>
  </p:clrMapOvr>
  <p:transition spd="slow">
    <p:dissolve/>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6A6274-48AA-4E82-93DC-B2AAB8EFB500}" type="datetimeFigureOut">
              <a:rPr lang="ru-RU" smtClean="0"/>
              <a:pPr/>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9E5862-23AE-4C5E-B0F0-136E3A16C432}" type="slidenum">
              <a:rPr lang="ru-RU" smtClean="0"/>
              <a:pPr/>
              <a:t>‹#›</a:t>
            </a:fld>
            <a:endParaRPr lang="ru-RU"/>
          </a:p>
        </p:txBody>
      </p:sp>
    </p:spTree>
  </p:cSld>
  <p:clrMapOvr>
    <a:masterClrMapping/>
  </p:clrMapOvr>
  <p:transition spd="slow">
    <p:dissolve/>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6A6274-48AA-4E82-93DC-B2AAB8EFB500}" type="datetimeFigureOut">
              <a:rPr lang="ru-RU" smtClean="0"/>
              <a:pPr/>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9E5862-23AE-4C5E-B0F0-136E3A16C432}" type="slidenum">
              <a:rPr lang="ru-RU" smtClean="0"/>
              <a:pPr/>
              <a:t>‹#›</a:t>
            </a:fld>
            <a:endParaRPr lang="ru-RU"/>
          </a:p>
        </p:txBody>
      </p:sp>
    </p:spTree>
  </p:cSld>
  <p:clrMapOvr>
    <a:masterClrMapping/>
  </p:clrMapOvr>
  <p:transition spd="slow">
    <p:dissolve/>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86A6274-48AA-4E82-93DC-B2AAB8EFB500}" type="datetimeFigureOut">
              <a:rPr lang="ru-RU" smtClean="0"/>
              <a:pPr/>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9E5862-23AE-4C5E-B0F0-136E3A16C432}" type="slidenum">
              <a:rPr lang="ru-RU" smtClean="0"/>
              <a:pPr/>
              <a:t>‹#›</a:t>
            </a:fld>
            <a:endParaRPr lang="ru-RU"/>
          </a:p>
        </p:txBody>
      </p:sp>
    </p:spTree>
  </p:cSld>
  <p:clrMapOvr>
    <a:masterClrMapping/>
  </p:clrMapOvr>
  <p:transition spd="slow">
    <p:dissolve/>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86A6274-48AA-4E82-93DC-B2AAB8EFB500}" type="datetimeFigureOut">
              <a:rPr lang="ru-RU" smtClean="0"/>
              <a:pPr/>
              <a:t>22.03.2021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9E5862-23AE-4C5E-B0F0-136E3A16C432}" type="slidenum">
              <a:rPr lang="ru-RU" smtClean="0"/>
              <a:pPr/>
              <a:t>‹#›</a:t>
            </a:fld>
            <a:endParaRPr lang="ru-RU"/>
          </a:p>
        </p:txBody>
      </p:sp>
    </p:spTree>
  </p:cSld>
  <p:clrMapOvr>
    <a:masterClrMapping/>
  </p:clrMapOvr>
  <p:transition spd="slow">
    <p:dissolve/>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86A6274-48AA-4E82-93DC-B2AAB8EFB500}" type="datetimeFigureOut">
              <a:rPr lang="ru-RU" smtClean="0"/>
              <a:pPr/>
              <a:t>22.03.2021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59E5862-23AE-4C5E-B0F0-136E3A16C432}" type="slidenum">
              <a:rPr lang="ru-RU" smtClean="0"/>
              <a:pPr/>
              <a:t>‹#›</a:t>
            </a:fld>
            <a:endParaRPr lang="ru-RU"/>
          </a:p>
        </p:txBody>
      </p:sp>
    </p:spTree>
  </p:cSld>
  <p:clrMapOvr>
    <a:masterClrMapping/>
  </p:clrMapOvr>
  <p:transition spd="slow">
    <p:dissolve/>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86A6274-48AA-4E82-93DC-B2AAB8EFB500}" type="datetimeFigureOut">
              <a:rPr lang="ru-RU" smtClean="0"/>
              <a:pPr/>
              <a:t>22.03.2021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59E5862-23AE-4C5E-B0F0-136E3A16C432}" type="slidenum">
              <a:rPr lang="ru-RU" smtClean="0"/>
              <a:pPr/>
              <a:t>‹#›</a:t>
            </a:fld>
            <a:endParaRPr lang="ru-RU"/>
          </a:p>
        </p:txBody>
      </p:sp>
    </p:spTree>
  </p:cSld>
  <p:clrMapOvr>
    <a:masterClrMapping/>
  </p:clrMapOvr>
  <p:transition spd="slow">
    <p:dissolve/>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6A6274-48AA-4E82-93DC-B2AAB8EFB500}" type="datetimeFigureOut">
              <a:rPr lang="ru-RU" smtClean="0"/>
              <a:pPr/>
              <a:t>22.03.2021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59E5862-23AE-4C5E-B0F0-136E3A16C432}" type="slidenum">
              <a:rPr lang="ru-RU" smtClean="0"/>
              <a:pPr/>
              <a:t>‹#›</a:t>
            </a:fld>
            <a:endParaRPr lang="ru-RU"/>
          </a:p>
        </p:txBody>
      </p:sp>
    </p:spTree>
  </p:cSld>
  <p:clrMapOvr>
    <a:masterClrMapping/>
  </p:clrMapOvr>
  <p:transition spd="slow">
    <p:dissolve/>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6A6274-48AA-4E82-93DC-B2AAB8EFB500}" type="datetimeFigureOut">
              <a:rPr lang="ru-RU" smtClean="0"/>
              <a:pPr/>
              <a:t>22.03.2021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9E5862-23AE-4C5E-B0F0-136E3A16C432}" type="slidenum">
              <a:rPr lang="ru-RU" smtClean="0"/>
              <a:pPr/>
              <a:t>‹#›</a:t>
            </a:fld>
            <a:endParaRPr lang="ru-RU"/>
          </a:p>
        </p:txBody>
      </p:sp>
    </p:spTree>
  </p:cSld>
  <p:clrMapOvr>
    <a:masterClrMapping/>
  </p:clrMapOvr>
  <p:transition spd="slow">
    <p:dissolve/>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6A6274-48AA-4E82-93DC-B2AAB8EFB500}" type="datetimeFigureOut">
              <a:rPr lang="ru-RU" smtClean="0"/>
              <a:pPr/>
              <a:t>22.03.2021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9E5862-23AE-4C5E-B0F0-136E3A16C432}" type="slidenum">
              <a:rPr lang="ru-RU" smtClean="0"/>
              <a:pPr/>
              <a:t>‹#›</a:t>
            </a:fld>
            <a:endParaRPr lang="ru-RU"/>
          </a:p>
        </p:txBody>
      </p:sp>
    </p:spTree>
  </p:cSld>
  <p:clrMapOvr>
    <a:masterClrMapping/>
  </p:clrMapOvr>
  <p:transition spd="slow">
    <p:dissolve/>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A6274-48AA-4E82-93DC-B2AAB8EFB500}" type="datetimeFigureOut">
              <a:rPr lang="ru-RU" smtClean="0"/>
              <a:pPr/>
              <a:t>22.03.2021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E5862-23AE-4C5E-B0F0-136E3A16C43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sndAc>
      <p:stSnd>
        <p:snd r:embed="rId13" name="chimes.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1.jpg"/>
          <p:cNvPicPr>
            <a:picLocks noChangeAspect="1"/>
          </p:cNvPicPr>
          <p:nvPr/>
        </p:nvPicPr>
        <p:blipFill>
          <a:blip r:embed="rId3"/>
          <a:stretch>
            <a:fillRect/>
          </a:stretch>
        </p:blipFill>
        <p:spPr>
          <a:xfrm>
            <a:off x="0" y="0"/>
            <a:ext cx="9144000" cy="6858000"/>
          </a:xfrm>
          <a:prstGeom prst="rect">
            <a:avLst/>
          </a:prstGeom>
        </p:spPr>
      </p:pic>
      <p:sp>
        <p:nvSpPr>
          <p:cNvPr id="5" name="Прямоугольник 4"/>
          <p:cNvSpPr/>
          <p:nvPr/>
        </p:nvSpPr>
        <p:spPr>
          <a:xfrm>
            <a:off x="785786" y="1285860"/>
            <a:ext cx="7572428" cy="280076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4400" b="1" i="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Методы, приемы </a:t>
            </a:r>
            <a:r>
              <a:rPr lang="ru-RU" sz="4400" b="1" i="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для формирования БУД у обучающихся с умственной отсталостью.</a:t>
            </a:r>
            <a:endParaRPr lang="ru-RU" sz="4400" b="1" i="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dissolve/>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img1.jpg"/>
          <p:cNvPicPr>
            <a:picLocks noChangeAspect="1"/>
          </p:cNvPicPr>
          <p:nvPr/>
        </p:nvPicPr>
        <p:blipFill>
          <a:blip r:embed="rId3"/>
          <a:stretch>
            <a:fillRect/>
          </a:stretch>
        </p:blipFill>
        <p:spPr>
          <a:xfrm>
            <a:off x="0" y="0"/>
            <a:ext cx="9144000" cy="6858000"/>
          </a:xfrm>
          <a:prstGeom prst="rect">
            <a:avLst/>
          </a:prstGeom>
        </p:spPr>
      </p:pic>
      <p:sp>
        <p:nvSpPr>
          <p:cNvPr id="5" name="Прямоугольник 4"/>
          <p:cNvSpPr/>
          <p:nvPr/>
        </p:nvSpPr>
        <p:spPr>
          <a:xfrm>
            <a:off x="1000100" y="571480"/>
            <a:ext cx="6357982" cy="1569660"/>
          </a:xfrm>
          <a:prstGeom prst="rect">
            <a:avLst/>
          </a:prstGeom>
        </p:spPr>
        <p:txBody>
          <a:bodyPr wrap="square">
            <a:spAutoFit/>
          </a:bodyPr>
          <a:lstStyle/>
          <a:p>
            <a:pPr algn="ctr"/>
            <a:r>
              <a:rPr lang="ru-RU" sz="3200" b="1" dirty="0" smtClean="0">
                <a:solidFill>
                  <a:srgbClr val="FF0000"/>
                </a:solidFill>
                <a:latin typeface="Times New Roman" pitchFamily="18" charset="0"/>
                <a:cs typeface="Times New Roman" pitchFamily="18" charset="0"/>
              </a:rPr>
              <a:t>Рассмотрим приемы формирования познавательных БУД в рамках реализации ФГОС</a:t>
            </a:r>
            <a:endParaRPr lang="ru-RU" sz="3200" dirty="0">
              <a:solidFill>
                <a:srgbClr val="FF0000"/>
              </a:solidFill>
              <a:latin typeface="Times New Roman" pitchFamily="18" charset="0"/>
              <a:cs typeface="Times New Roman" pitchFamily="18" charset="0"/>
            </a:endParaRPr>
          </a:p>
        </p:txBody>
      </p:sp>
    </p:spTree>
  </p:cSld>
  <p:clrMapOvr>
    <a:masterClrMapping/>
  </p:clrMapOvr>
  <p:transition spd="slow">
    <p:dissolve/>
    <p:sndAc>
      <p:stSnd>
        <p:snd r:embed="rId2" name="chimes.wav" builtIn="1"/>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img1.jpg"/>
          <p:cNvPicPr>
            <a:picLocks noChangeAspect="1"/>
          </p:cNvPicPr>
          <p:nvPr/>
        </p:nvPicPr>
        <p:blipFill>
          <a:blip r:embed="rId3"/>
          <a:stretch>
            <a:fillRect/>
          </a:stretch>
        </p:blipFill>
        <p:spPr>
          <a:xfrm>
            <a:off x="0" y="0"/>
            <a:ext cx="9144000" cy="6858000"/>
          </a:xfrm>
          <a:prstGeom prst="rect">
            <a:avLst/>
          </a:prstGeom>
        </p:spPr>
      </p:pic>
      <p:sp>
        <p:nvSpPr>
          <p:cNvPr id="5" name="Прямоугольник 4"/>
          <p:cNvSpPr/>
          <p:nvPr/>
        </p:nvSpPr>
        <p:spPr>
          <a:xfrm>
            <a:off x="357158" y="428604"/>
            <a:ext cx="4572000" cy="738664"/>
          </a:xfrm>
          <a:prstGeom prst="rect">
            <a:avLst/>
          </a:prstGeom>
        </p:spPr>
        <p:txBody>
          <a:bodyPr>
            <a:spAutoFit/>
          </a:bodyPr>
          <a:lstStyle/>
          <a:p>
            <a:pPr lvl="3"/>
            <a:r>
              <a:rPr lang="ru-RU" sz="1400" dirty="0" smtClean="0"/>
              <a:t>Сравни</a:t>
            </a:r>
          </a:p>
          <a:p>
            <a:r>
              <a:rPr lang="ru-RU" sz="1400" dirty="0" smtClean="0"/>
              <a:t>Найди сходства и отличия в примерах:</a:t>
            </a:r>
          </a:p>
          <a:p>
            <a:r>
              <a:rPr lang="ru-RU" sz="1400" dirty="0" smtClean="0"/>
              <a:t>3+5                            5+3</a:t>
            </a:r>
            <a:endParaRPr lang="ru-RU" sz="1400" dirty="0"/>
          </a:p>
        </p:txBody>
      </p:sp>
      <p:sp>
        <p:nvSpPr>
          <p:cNvPr id="6" name="Прямоугольник 5"/>
          <p:cNvSpPr/>
          <p:nvPr/>
        </p:nvSpPr>
        <p:spPr>
          <a:xfrm>
            <a:off x="3643306" y="357166"/>
            <a:ext cx="4572000" cy="1323439"/>
          </a:xfrm>
          <a:prstGeom prst="rect">
            <a:avLst/>
          </a:prstGeom>
        </p:spPr>
        <p:txBody>
          <a:bodyPr>
            <a:spAutoFit/>
          </a:bodyPr>
          <a:lstStyle/>
          <a:p>
            <a:r>
              <a:rPr lang="ru-RU" sz="1600" dirty="0" smtClean="0">
                <a:latin typeface="Times New Roman" pitchFamily="18" charset="0"/>
                <a:cs typeface="Times New Roman" pitchFamily="18" charset="0"/>
              </a:rPr>
              <a:t>Поиск лишнего</a:t>
            </a:r>
          </a:p>
          <a:p>
            <a:r>
              <a:rPr lang="ru-RU" sz="1600" dirty="0" smtClean="0">
                <a:latin typeface="Times New Roman" pitchFamily="18" charset="0"/>
                <a:cs typeface="Times New Roman" pitchFamily="18" charset="0"/>
              </a:rPr>
              <a:t>2+2+2</a:t>
            </a:r>
          </a:p>
          <a:p>
            <a:r>
              <a:rPr lang="ru-RU" sz="1600" dirty="0" smtClean="0">
                <a:latin typeface="Times New Roman" pitchFamily="18" charset="0"/>
                <a:cs typeface="Times New Roman" pitchFamily="18" charset="0"/>
              </a:rPr>
              <a:t>2+3+2</a:t>
            </a:r>
          </a:p>
          <a:p>
            <a:r>
              <a:rPr lang="ru-RU" sz="1600" dirty="0" smtClean="0">
                <a:latin typeface="Times New Roman" pitchFamily="18" charset="0"/>
                <a:cs typeface="Times New Roman" pitchFamily="18" charset="0"/>
              </a:rPr>
              <a:t>2+2+2+2</a:t>
            </a:r>
          </a:p>
          <a:p>
            <a:r>
              <a:rPr lang="ru-RU" sz="1600" dirty="0" smtClean="0">
                <a:latin typeface="Times New Roman" pitchFamily="18" charset="0"/>
                <a:cs typeface="Times New Roman" pitchFamily="18" charset="0"/>
              </a:rPr>
              <a:t>2+2</a:t>
            </a:r>
            <a:endParaRPr lang="ru-RU" sz="1600" dirty="0">
              <a:latin typeface="Times New Roman" pitchFamily="18" charset="0"/>
              <a:cs typeface="Times New Roman" pitchFamily="18" charset="0"/>
            </a:endParaRPr>
          </a:p>
        </p:txBody>
      </p:sp>
      <p:sp>
        <p:nvSpPr>
          <p:cNvPr id="7" name="Прямоугольник 6"/>
          <p:cNvSpPr/>
          <p:nvPr/>
        </p:nvSpPr>
        <p:spPr>
          <a:xfrm>
            <a:off x="214282" y="1500174"/>
            <a:ext cx="3143272" cy="2308324"/>
          </a:xfrm>
          <a:prstGeom prst="rect">
            <a:avLst/>
          </a:prstGeom>
        </p:spPr>
        <p:txBody>
          <a:bodyPr wrap="square">
            <a:spAutoFit/>
          </a:bodyPr>
          <a:lstStyle/>
          <a:p>
            <a:r>
              <a:rPr lang="ru-RU" sz="1600" dirty="0" smtClean="0"/>
              <a:t>Поиск лишнего</a:t>
            </a:r>
          </a:p>
          <a:p>
            <a:r>
              <a:rPr lang="ru-RU" sz="1600" dirty="0" smtClean="0"/>
              <a:t>Прочитай слова. Определи, чем похожи все слова и найди лишнее слово</a:t>
            </a:r>
          </a:p>
          <a:p>
            <a:r>
              <a:rPr lang="ru-RU" sz="1600" dirty="0" smtClean="0"/>
              <a:t>город</a:t>
            </a:r>
          </a:p>
          <a:p>
            <a:r>
              <a:rPr lang="ru-RU" sz="1600" dirty="0" smtClean="0"/>
              <a:t>гараж</a:t>
            </a:r>
          </a:p>
          <a:p>
            <a:r>
              <a:rPr lang="ru-RU" sz="1600" dirty="0" smtClean="0"/>
              <a:t>Глазов</a:t>
            </a:r>
          </a:p>
          <a:p>
            <a:r>
              <a:rPr lang="ru-RU" sz="1600" dirty="0" smtClean="0"/>
              <a:t>гудок</a:t>
            </a:r>
          </a:p>
          <a:p>
            <a:r>
              <a:rPr lang="ru-RU" sz="1600" dirty="0" smtClean="0"/>
              <a:t>газон</a:t>
            </a:r>
            <a:endParaRPr lang="ru-RU" sz="1600" dirty="0"/>
          </a:p>
        </p:txBody>
      </p:sp>
      <p:pic>
        <p:nvPicPr>
          <p:cNvPr id="9" name="Рисунок 3" descr="огород"/>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2844" y="4000504"/>
            <a:ext cx="2770045" cy="1357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357158" y="3714752"/>
            <a:ext cx="815351" cy="338554"/>
          </a:xfrm>
          <a:prstGeom prst="rect">
            <a:avLst/>
          </a:prstGeom>
          <a:noFill/>
        </p:spPr>
        <p:txBody>
          <a:bodyPr wrap="none" rtlCol="0">
            <a:spAutoFit/>
          </a:bodyPr>
          <a:lstStyle/>
          <a:p>
            <a:r>
              <a:rPr lang="ru-RU" sz="1600" dirty="0" smtClean="0">
                <a:latin typeface="Times New Roman" pitchFamily="18" charset="0"/>
                <a:cs typeface="Times New Roman" pitchFamily="18" charset="0"/>
              </a:rPr>
              <a:t>Ребусы</a:t>
            </a:r>
            <a:endParaRPr lang="ru-RU" sz="1600" dirty="0">
              <a:latin typeface="Times New Roman" pitchFamily="18" charset="0"/>
              <a:cs typeface="Times New Roman" pitchFamily="18" charset="0"/>
            </a:endParaRPr>
          </a:p>
        </p:txBody>
      </p:sp>
      <p:pic>
        <p:nvPicPr>
          <p:cNvPr id="11" name="Picture 2" descr="\\Dom\obshaya\Матушкина_С_Е\DSC09597.JPG"/>
          <p:cNvPicPr>
            <a:picLocks noChangeAspect="1" noChangeArrowheads="1"/>
          </p:cNvPicPr>
          <p:nvPr/>
        </p:nvPicPr>
        <p:blipFill>
          <a:blip r:embed="rId5" cstate="print"/>
          <a:srcRect t="1882" b="2237"/>
          <a:stretch>
            <a:fillRect/>
          </a:stretch>
        </p:blipFill>
        <p:spPr bwMode="auto">
          <a:xfrm>
            <a:off x="357158" y="5429264"/>
            <a:ext cx="1390791" cy="1000132"/>
          </a:xfrm>
          <a:prstGeom prst="rect">
            <a:avLst/>
          </a:prstGeom>
          <a:noFill/>
        </p:spPr>
      </p:pic>
      <p:sp>
        <p:nvSpPr>
          <p:cNvPr id="12" name="Прямоугольник 11"/>
          <p:cNvSpPr/>
          <p:nvPr/>
        </p:nvSpPr>
        <p:spPr>
          <a:xfrm>
            <a:off x="6072198" y="1785926"/>
            <a:ext cx="1285884" cy="2308324"/>
          </a:xfrm>
          <a:prstGeom prst="rect">
            <a:avLst/>
          </a:prstGeom>
        </p:spPr>
        <p:txBody>
          <a:bodyPr wrap="square">
            <a:spAutoFit/>
          </a:bodyPr>
          <a:lstStyle/>
          <a:p>
            <a:r>
              <a:rPr lang="ru-RU" b="1" dirty="0" smtClean="0"/>
              <a:t>У</a:t>
            </a:r>
            <a:r>
              <a:rPr lang="ru-RU" dirty="0" smtClean="0"/>
              <a:t>м</a:t>
            </a:r>
          </a:p>
          <a:p>
            <a:r>
              <a:rPr lang="ru-RU" b="1" dirty="0" smtClean="0"/>
              <a:t>Д</a:t>
            </a:r>
            <a:r>
              <a:rPr lang="ru-RU" dirty="0" smtClean="0"/>
              <a:t>ом</a:t>
            </a:r>
          </a:p>
          <a:p>
            <a:r>
              <a:rPr lang="ru-RU" b="1" dirty="0" smtClean="0"/>
              <a:t>А</a:t>
            </a:r>
            <a:r>
              <a:rPr lang="ru-RU" dirty="0" smtClean="0"/>
              <a:t>рбуз</a:t>
            </a:r>
          </a:p>
          <a:p>
            <a:r>
              <a:rPr lang="ru-RU" b="1" dirty="0" smtClean="0"/>
              <a:t>Р</a:t>
            </a:r>
            <a:r>
              <a:rPr lang="ru-RU" dirty="0" smtClean="0"/>
              <a:t>епа</a:t>
            </a:r>
          </a:p>
          <a:p>
            <a:r>
              <a:rPr lang="ru-RU" b="1" dirty="0" smtClean="0"/>
              <a:t>Е</a:t>
            </a:r>
            <a:r>
              <a:rPr lang="ru-RU" dirty="0" smtClean="0"/>
              <a:t>да</a:t>
            </a:r>
          </a:p>
          <a:p>
            <a:r>
              <a:rPr lang="ru-RU" b="1" dirty="0" smtClean="0"/>
              <a:t>Н</a:t>
            </a:r>
            <a:r>
              <a:rPr lang="ru-RU" dirty="0" smtClean="0"/>
              <a:t>итки</a:t>
            </a:r>
          </a:p>
          <a:p>
            <a:r>
              <a:rPr lang="ru-RU" b="1" dirty="0" smtClean="0"/>
              <a:t>И</a:t>
            </a:r>
            <a:r>
              <a:rPr lang="ru-RU" dirty="0" smtClean="0"/>
              <a:t>гла</a:t>
            </a:r>
          </a:p>
          <a:p>
            <a:r>
              <a:rPr lang="ru-RU" b="1" dirty="0" smtClean="0"/>
              <a:t>Е</a:t>
            </a:r>
            <a:r>
              <a:rPr lang="ru-RU" dirty="0" smtClean="0"/>
              <a:t>ль</a:t>
            </a:r>
            <a:endParaRPr lang="ru-RU" dirty="0"/>
          </a:p>
        </p:txBody>
      </p:sp>
      <p:sp>
        <p:nvSpPr>
          <p:cNvPr id="13" name="TextBox 12"/>
          <p:cNvSpPr txBox="1"/>
          <p:nvPr/>
        </p:nvSpPr>
        <p:spPr>
          <a:xfrm>
            <a:off x="5929322" y="1571612"/>
            <a:ext cx="1613455" cy="369332"/>
          </a:xfrm>
          <a:prstGeom prst="rect">
            <a:avLst/>
          </a:prstGeom>
          <a:noFill/>
        </p:spPr>
        <p:txBody>
          <a:bodyPr wrap="none" rtlCol="0">
            <a:spAutoFit/>
          </a:bodyPr>
          <a:lstStyle/>
          <a:p>
            <a:r>
              <a:rPr lang="ru-RU" dirty="0" smtClean="0"/>
              <a:t>Игра «</a:t>
            </a:r>
            <a:r>
              <a:rPr lang="ru-RU" dirty="0" err="1" smtClean="0"/>
              <a:t>Фоглаз</a:t>
            </a:r>
            <a:r>
              <a:rPr lang="ru-RU" dirty="0" smtClean="0"/>
              <a:t>»</a:t>
            </a:r>
            <a:endParaRPr lang="ru-RU" dirty="0"/>
          </a:p>
        </p:txBody>
      </p:sp>
      <p:sp>
        <p:nvSpPr>
          <p:cNvPr id="16385" name="Rectangle 1"/>
          <p:cNvSpPr>
            <a:spLocks noChangeArrowheads="1"/>
          </p:cNvSpPr>
          <p:nvPr/>
        </p:nvSpPr>
        <p:spPr bwMode="auto">
          <a:xfrm>
            <a:off x="2857488" y="2285992"/>
            <a:ext cx="292895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«Верные и неверные утверждения»</a:t>
            </a:r>
          </a:p>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111111"/>
                </a:solidFill>
                <a:effectLst/>
                <a:latin typeface="Times New Roman" pitchFamily="18" charset="0"/>
                <a:ea typeface="Times New Roman" pitchFamily="18" charset="0"/>
                <a:cs typeface="Times New Roman" pitchFamily="18" charset="0"/>
              </a:rPr>
              <a:t>хлеп</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дуб</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снек</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мороз</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dissolve/>
    <p:sndAc>
      <p:stSnd>
        <p:snd r:embed="rId2" name="chimes.wav" builtIn="1"/>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img1.jpg"/>
          <p:cNvPicPr>
            <a:picLocks noChangeAspect="1"/>
          </p:cNvPicPr>
          <p:nvPr/>
        </p:nvPicPr>
        <p:blipFill>
          <a:blip r:embed="rId3"/>
          <a:stretch>
            <a:fillRect/>
          </a:stretch>
        </p:blipFill>
        <p:spPr>
          <a:xfrm>
            <a:off x="0" y="0"/>
            <a:ext cx="9144000" cy="6858000"/>
          </a:xfrm>
          <a:prstGeom prst="rect">
            <a:avLst/>
          </a:prstGeom>
        </p:spPr>
      </p:pic>
      <p:pic>
        <p:nvPicPr>
          <p:cNvPr id="5" name="Picture 2" descr="\\Dom\obshaya\Матушкина_С_Е\DSC09599.JPG"/>
          <p:cNvPicPr>
            <a:picLocks noChangeAspect="1" noChangeArrowheads="1"/>
          </p:cNvPicPr>
          <p:nvPr/>
        </p:nvPicPr>
        <p:blipFill>
          <a:blip r:embed="rId4" cstate="print"/>
          <a:srcRect/>
          <a:stretch>
            <a:fillRect/>
          </a:stretch>
        </p:blipFill>
        <p:spPr bwMode="auto">
          <a:xfrm>
            <a:off x="1785918" y="1643050"/>
            <a:ext cx="4191029" cy="3143272"/>
          </a:xfrm>
          <a:prstGeom prst="rect">
            <a:avLst/>
          </a:prstGeom>
          <a:noFill/>
        </p:spPr>
      </p:pic>
      <p:sp>
        <p:nvSpPr>
          <p:cNvPr id="6" name="TextBox 5"/>
          <p:cNvSpPr txBox="1"/>
          <p:nvPr/>
        </p:nvSpPr>
        <p:spPr>
          <a:xfrm>
            <a:off x="2071670" y="928670"/>
            <a:ext cx="3187860" cy="369332"/>
          </a:xfrm>
          <a:prstGeom prst="rect">
            <a:avLst/>
          </a:prstGeom>
          <a:noFill/>
        </p:spPr>
        <p:txBody>
          <a:bodyPr wrap="none" rtlCol="0">
            <a:spAutoFit/>
          </a:bodyPr>
          <a:lstStyle/>
          <a:p>
            <a:r>
              <a:rPr lang="ru-RU" dirty="0" smtClean="0">
                <a:latin typeface="Times New Roman" pitchFamily="18" charset="0"/>
                <a:cs typeface="Times New Roman" pitchFamily="18" charset="0"/>
              </a:rPr>
              <a:t>Прием «Хорошее настроение»</a:t>
            </a:r>
            <a:endParaRPr lang="ru-RU" dirty="0">
              <a:latin typeface="Times New Roman" pitchFamily="18" charset="0"/>
              <a:cs typeface="Times New Roman" pitchFamily="18" charset="0"/>
            </a:endParaRPr>
          </a:p>
        </p:txBody>
      </p:sp>
    </p:spTree>
  </p:cSld>
  <p:clrMapOvr>
    <a:masterClrMapping/>
  </p:clrMapOvr>
  <p:transition spd="slow">
    <p:dissolve/>
    <p:sndAc>
      <p:stSnd>
        <p:snd r:embed="rId2" name="chimes.wav" builtIn="1"/>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img1.jpg"/>
          <p:cNvPicPr>
            <a:picLocks noChangeAspect="1"/>
          </p:cNvPicPr>
          <p:nvPr/>
        </p:nvPicPr>
        <p:blipFill>
          <a:blip r:embed="rId3"/>
          <a:stretch>
            <a:fillRect/>
          </a:stretch>
        </p:blipFill>
        <p:spPr>
          <a:xfrm>
            <a:off x="0" y="0"/>
            <a:ext cx="9144000" cy="6858000"/>
          </a:xfrm>
          <a:prstGeom prst="rect">
            <a:avLst/>
          </a:prstGeom>
        </p:spPr>
      </p:pic>
      <p:sp>
        <p:nvSpPr>
          <p:cNvPr id="5" name="Прямоугольник 4"/>
          <p:cNvSpPr/>
          <p:nvPr/>
        </p:nvSpPr>
        <p:spPr>
          <a:xfrm>
            <a:off x="1571604" y="500042"/>
            <a:ext cx="4572000" cy="923330"/>
          </a:xfrm>
          <a:prstGeom prst="rect">
            <a:avLst/>
          </a:prstGeom>
        </p:spPr>
        <p:txBody>
          <a:bodyPr>
            <a:spAutoFit/>
          </a:bodyPr>
          <a:lstStyle/>
          <a:p>
            <a:r>
              <a:rPr lang="ru-RU" b="1" dirty="0" smtClean="0">
                <a:latin typeface="Times New Roman" pitchFamily="18" charset="0"/>
                <a:cs typeface="Times New Roman" pitchFamily="18" charset="0"/>
              </a:rPr>
              <a:t>Метод Базарного</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-приём </a:t>
            </a:r>
            <a:r>
              <a:rPr lang="ru-RU" b="1" dirty="0" err="1" smtClean="0">
                <a:latin typeface="Times New Roman" pitchFamily="18" charset="0"/>
                <a:cs typeface="Times New Roman" pitchFamily="18" charset="0"/>
              </a:rPr>
              <a:t>Ш.А.Амонашвили</a:t>
            </a:r>
            <a:r>
              <a:rPr lang="ru-RU" b="1" dirty="0" smtClean="0">
                <a:latin typeface="Times New Roman" pitchFamily="18" charset="0"/>
                <a:cs typeface="Times New Roman" pitchFamily="18" charset="0"/>
              </a:rPr>
              <a:t> «Нашептывание ответов на ухо»</a:t>
            </a:r>
            <a:endParaRPr lang="ru-RU" dirty="0">
              <a:latin typeface="Times New Roman" pitchFamily="18" charset="0"/>
              <a:cs typeface="Times New Roman" pitchFamily="18" charset="0"/>
            </a:endParaRPr>
          </a:p>
        </p:txBody>
      </p:sp>
      <p:pic>
        <p:nvPicPr>
          <p:cNvPr id="6" name="Picture 2" descr="\\Dom\obshaya\Матушкина_С_Е\DSC09598.JPG"/>
          <p:cNvPicPr>
            <a:picLocks noChangeAspect="1" noChangeArrowheads="1"/>
          </p:cNvPicPr>
          <p:nvPr/>
        </p:nvPicPr>
        <p:blipFill>
          <a:blip r:embed="rId4" cstate="print"/>
          <a:srcRect/>
          <a:stretch>
            <a:fillRect/>
          </a:stretch>
        </p:blipFill>
        <p:spPr bwMode="auto">
          <a:xfrm>
            <a:off x="1214414" y="1714488"/>
            <a:ext cx="4531773" cy="3398830"/>
          </a:xfrm>
          <a:prstGeom prst="rect">
            <a:avLst/>
          </a:prstGeom>
          <a:noFill/>
        </p:spPr>
      </p:pic>
    </p:spTree>
  </p:cSld>
  <p:clrMapOvr>
    <a:masterClrMapping/>
  </p:clrMapOvr>
  <p:transition spd="slow">
    <p:dissolve/>
    <p:sndAc>
      <p:stSnd>
        <p:snd r:embed="rId2" name="chimes.wav" builtIn="1"/>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img1.jpg"/>
          <p:cNvPicPr>
            <a:picLocks noChangeAspect="1"/>
          </p:cNvPicPr>
          <p:nvPr/>
        </p:nvPicPr>
        <p:blipFill>
          <a:blip r:embed="rId3"/>
          <a:stretch>
            <a:fillRect/>
          </a:stretch>
        </p:blipFill>
        <p:spPr>
          <a:xfrm>
            <a:off x="0" y="0"/>
            <a:ext cx="9144000" cy="6858000"/>
          </a:xfrm>
          <a:prstGeom prst="rect">
            <a:avLst/>
          </a:prstGeom>
        </p:spPr>
      </p:pic>
      <p:sp>
        <p:nvSpPr>
          <p:cNvPr id="5" name="Прямоугольник 4"/>
          <p:cNvSpPr/>
          <p:nvPr/>
        </p:nvSpPr>
        <p:spPr>
          <a:xfrm>
            <a:off x="2714612" y="714356"/>
            <a:ext cx="2998450" cy="338554"/>
          </a:xfrm>
          <a:prstGeom prst="rect">
            <a:avLst/>
          </a:prstGeom>
        </p:spPr>
        <p:txBody>
          <a:bodyPr wrap="none">
            <a:spAutoFit/>
          </a:bodyPr>
          <a:lstStyle/>
          <a:p>
            <a:r>
              <a:rPr lang="ru-RU" sz="1600" b="1" dirty="0" smtClean="0">
                <a:latin typeface="Times New Roman" pitchFamily="18" charset="0"/>
                <a:cs typeface="Times New Roman" pitchFamily="18" charset="0"/>
              </a:rPr>
              <a:t>Метод хохочущих фотографий</a:t>
            </a:r>
            <a:endParaRPr lang="ru-RU" sz="1600" dirty="0">
              <a:latin typeface="Times New Roman" pitchFamily="18" charset="0"/>
              <a:cs typeface="Times New Roman" pitchFamily="18" charset="0"/>
            </a:endParaRPr>
          </a:p>
        </p:txBody>
      </p:sp>
      <p:pic>
        <p:nvPicPr>
          <p:cNvPr id="6" name="Объект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357290" y="1428736"/>
            <a:ext cx="6722406" cy="4470400"/>
          </a:xfrm>
          <a:prstGeom prst="rect">
            <a:avLst/>
          </a:prstGeom>
        </p:spPr>
      </p:pic>
    </p:spTree>
  </p:cSld>
  <p:clrMapOvr>
    <a:masterClrMapping/>
  </p:clrMapOvr>
  <p:transition spd="slow">
    <p:dissolve/>
    <p:sndAc>
      <p:stSnd>
        <p:snd r:embed="rId2" name="chimes.wav" builtIn="1"/>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5" name="Рисунок 4" descr="img1.jpg"/>
          <p:cNvPicPr>
            <a:picLocks noChangeAspect="1"/>
          </p:cNvPicPr>
          <p:nvPr/>
        </p:nvPicPr>
        <p:blipFill>
          <a:blip r:embed="rId3"/>
          <a:stretch>
            <a:fillRect/>
          </a:stretch>
        </p:blipFill>
        <p:spPr>
          <a:xfrm>
            <a:off x="0" y="0"/>
            <a:ext cx="9144000" cy="6858000"/>
          </a:xfrm>
          <a:prstGeom prst="rect">
            <a:avLst/>
          </a:prstGeom>
        </p:spPr>
      </p:pic>
      <p:sp>
        <p:nvSpPr>
          <p:cNvPr id="6" name="Прямоугольник 5"/>
          <p:cNvSpPr/>
          <p:nvPr/>
        </p:nvSpPr>
        <p:spPr>
          <a:xfrm>
            <a:off x="1428728" y="751344"/>
            <a:ext cx="5786478" cy="3323987"/>
          </a:xfrm>
          <a:prstGeom prst="rect">
            <a:avLst/>
          </a:prstGeom>
        </p:spPr>
        <p:txBody>
          <a:bodyPr wrap="square">
            <a:spAutoFit/>
          </a:bodyPr>
          <a:lstStyle/>
          <a:p>
            <a:r>
              <a:rPr lang="ru-RU" sz="1600" dirty="0" smtClean="0">
                <a:latin typeface="Times New Roman" pitchFamily="18" charset="0"/>
                <a:cs typeface="Times New Roman" pitchFamily="18" charset="0"/>
              </a:rPr>
              <a:t>Коммуникативные учебные действия включают следующие умения: вступать в контакт и работать в коллективе (</a:t>
            </a:r>
            <a:r>
              <a:rPr lang="ru-RU" sz="1600" dirty="0" err="1" smtClean="0">
                <a:latin typeface="Times New Roman" pitchFamily="18" charset="0"/>
                <a:cs typeface="Times New Roman" pitchFamily="18" charset="0"/>
              </a:rPr>
              <a:t>учитель−ученик</a:t>
            </a:r>
            <a:r>
              <a:rPr lang="ru-RU" sz="1600" dirty="0" smtClean="0">
                <a:latin typeface="Times New Roman" pitchFamily="18" charset="0"/>
                <a:cs typeface="Times New Roman" pitchFamily="18" charset="0"/>
              </a:rPr>
              <a:t>, ученик–</a:t>
            </a:r>
            <a:r>
              <a:rPr lang="ru-RU" sz="1600" dirty="0" err="1" smtClean="0">
                <a:latin typeface="Times New Roman" pitchFamily="18" charset="0"/>
                <a:cs typeface="Times New Roman" pitchFamily="18" charset="0"/>
              </a:rPr>
              <a:t>уче­ник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ученик</a:t>
            </a:r>
            <a:r>
              <a:rPr lang="ru-RU" sz="1600" dirty="0" smtClean="0">
                <a:latin typeface="Times New Roman" pitchFamily="18" charset="0"/>
                <a:cs typeface="Times New Roman" pitchFamily="18" charset="0"/>
              </a:rPr>
              <a:t>–класс, </a:t>
            </a:r>
            <a:r>
              <a:rPr lang="ru-RU" sz="1600" dirty="0" err="1" smtClean="0">
                <a:latin typeface="Times New Roman" pitchFamily="18" charset="0"/>
                <a:cs typeface="Times New Roman" pitchFamily="18" charset="0"/>
              </a:rPr>
              <a:t>учитель−класс</a:t>
            </a:r>
            <a:r>
              <a:rPr lang="ru-RU" sz="1600" dirty="0" smtClean="0">
                <a:latin typeface="Times New Roman" pitchFamily="18" charset="0"/>
                <a:cs typeface="Times New Roman" pitchFamily="18" charset="0"/>
              </a:rPr>
              <a:t>); использовать принятые ритуалы социального взаимодействия с одноклассниками и учителем; обращаться за помощью и принимать помощь; слушать и понимать инструкцию к учебному заданию в разных видах деятельности и быту; сотрудничать с взрослыми и сверстниками в разных социальных ситуациях; доброжелательно относиться, сопереживать, конструктивно взаимодействовать с людьми; договариваться и изменять свое поведение в соответствии с объективным мнением большинства в конфликтных или иных ситуациях взаимодействия с окружающими</a:t>
            </a:r>
            <a:r>
              <a:rPr lang="ru-RU" dirty="0" smtClean="0"/>
              <a:t>.</a:t>
            </a:r>
            <a:endParaRPr lang="ru-RU" dirty="0"/>
          </a:p>
        </p:txBody>
      </p:sp>
    </p:spTree>
  </p:cSld>
  <p:clrMapOvr>
    <a:masterClrMapping/>
  </p:clrMapOvr>
  <p:transition spd="slow">
    <p:dissolve/>
    <p:sndAc>
      <p:stSnd>
        <p:snd r:embed="rId2" name="chimes.wav" builtIn="1"/>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5" name="Рисунок 4" descr="img1.jpg"/>
          <p:cNvPicPr>
            <a:picLocks noChangeAspect="1"/>
          </p:cNvPicPr>
          <p:nvPr/>
        </p:nvPicPr>
        <p:blipFill>
          <a:blip r:embed="rId3"/>
          <a:stretch>
            <a:fillRect/>
          </a:stretch>
        </p:blipFill>
        <p:spPr>
          <a:xfrm>
            <a:off x="0" y="0"/>
            <a:ext cx="9144000" cy="6858000"/>
          </a:xfrm>
          <a:prstGeom prst="rect">
            <a:avLst/>
          </a:prstGeom>
        </p:spPr>
      </p:pic>
      <p:sp>
        <p:nvSpPr>
          <p:cNvPr id="6" name="Прямоугольник 5"/>
          <p:cNvSpPr/>
          <p:nvPr/>
        </p:nvSpPr>
        <p:spPr>
          <a:xfrm>
            <a:off x="714348" y="889844"/>
            <a:ext cx="6143652" cy="3046988"/>
          </a:xfrm>
          <a:prstGeom prst="rect">
            <a:avLst/>
          </a:prstGeom>
        </p:spPr>
        <p:txBody>
          <a:bodyPr wrap="square">
            <a:spAutoFit/>
          </a:bodyPr>
          <a:lstStyle/>
          <a:p>
            <a:r>
              <a:rPr lang="ru-RU" sz="1600" dirty="0" smtClean="0">
                <a:latin typeface="Times New Roman" pitchFamily="18" charset="0"/>
                <a:cs typeface="Times New Roman" pitchFamily="18" charset="0"/>
              </a:rPr>
              <a:t>Для формирования коммуникативных базовых учебных действий можно предложить следующие виды заданий: – составь задание партнеру; – представь себя в роли учителя и составь задание для класса;  – составь рассказ от имени героя;  – составь рассказ от имени неодушевленного предмета (например, от имени школьной парты, от имени разделительного мягкого знака и т.п.);  – отзыв на работу товарища; - коммуникативные игры-упражнения; - беседы и презентации на различные темы; - игры со словом и сюжетно-ролевые игры; - обыгрывание эмоционального состояния; - спортивные, подвижные игры; - совместные праздники, развлечения; - ситуации общения, разыгрывание и решение «трудных» ситуаций.</a:t>
            </a:r>
            <a:endParaRPr lang="ru-RU" sz="1600" dirty="0">
              <a:latin typeface="Times New Roman" pitchFamily="18" charset="0"/>
              <a:cs typeface="Times New Roman" pitchFamily="18" charset="0"/>
            </a:endParaRPr>
          </a:p>
        </p:txBody>
      </p:sp>
    </p:spTree>
  </p:cSld>
  <p:clrMapOvr>
    <a:masterClrMapping/>
  </p:clrMapOvr>
  <p:transition spd="slow">
    <p:dissolve/>
    <p:sndAc>
      <p:stSnd>
        <p:snd r:embed="rId2" name="chimes.wav" builtIn="1"/>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5" name="Рисунок 4" descr="img1.jpg"/>
          <p:cNvPicPr>
            <a:picLocks noChangeAspect="1"/>
          </p:cNvPicPr>
          <p:nvPr/>
        </p:nvPicPr>
        <p:blipFill>
          <a:blip r:embed="rId3"/>
          <a:stretch>
            <a:fillRect/>
          </a:stretch>
        </p:blipFill>
        <p:spPr>
          <a:xfrm>
            <a:off x="0" y="0"/>
            <a:ext cx="9144000" cy="6858000"/>
          </a:xfrm>
          <a:prstGeom prst="rect">
            <a:avLst/>
          </a:prstGeom>
        </p:spPr>
      </p:pic>
      <p:sp>
        <p:nvSpPr>
          <p:cNvPr id="6" name="Прямоугольник 5"/>
          <p:cNvSpPr/>
          <p:nvPr/>
        </p:nvSpPr>
        <p:spPr>
          <a:xfrm>
            <a:off x="1071538" y="857232"/>
            <a:ext cx="5929338" cy="1815882"/>
          </a:xfrm>
          <a:prstGeom prst="rect">
            <a:avLst/>
          </a:prstGeom>
        </p:spPr>
        <p:txBody>
          <a:bodyPr wrap="square">
            <a:spAutoFit/>
          </a:bodyPr>
          <a:lstStyle/>
          <a:p>
            <a:r>
              <a:rPr lang="ru-RU" sz="1600" dirty="0" smtClean="0">
                <a:latin typeface="Times New Roman" pitchFamily="18" charset="0"/>
                <a:cs typeface="Times New Roman" pitchFamily="18" charset="0"/>
              </a:rPr>
              <a:t>Примеры ситуаций. 1. Два мальчика поссорились – помири их. 2. Тебе очень хочется поиграть в ту же игрушку, что и у одного из ребят твоей группы – попроси его. 3. Ты нашёл на улице слабого, замученного котёнка – пожалей его. 4. Ты очень обидел своего друга – попробуй попросить у него прощения, помириться с ним. 5. Ты пришёл в новую группу – познакомься с детьми и расскажи о себе.</a:t>
            </a:r>
            <a:endParaRPr lang="ru-RU" sz="1600" dirty="0">
              <a:latin typeface="Times New Roman" pitchFamily="18" charset="0"/>
              <a:cs typeface="Times New Roman" pitchFamily="18" charset="0"/>
            </a:endParaRPr>
          </a:p>
        </p:txBody>
      </p:sp>
      <p:sp>
        <p:nvSpPr>
          <p:cNvPr id="7" name="Прямоугольник 6"/>
          <p:cNvSpPr/>
          <p:nvPr/>
        </p:nvSpPr>
        <p:spPr>
          <a:xfrm>
            <a:off x="1071538" y="2786058"/>
            <a:ext cx="6929486" cy="2369880"/>
          </a:xfrm>
          <a:prstGeom prst="rect">
            <a:avLst/>
          </a:prstGeom>
        </p:spPr>
        <p:txBody>
          <a:bodyPr wrap="square">
            <a:spAutoFit/>
          </a:bodyPr>
          <a:lstStyle/>
          <a:p>
            <a:r>
              <a:rPr lang="ru-RU" sz="1600" dirty="0" smtClean="0">
                <a:latin typeface="Times New Roman" pitchFamily="18" charset="0"/>
                <a:cs typeface="Times New Roman" pitchFamily="18" charset="0"/>
              </a:rPr>
              <a:t>Рекомендации по развитию коммуникативных БУД 1. Научите ребенка высказывать свои мысли. Во время его ответа на вопрос задавайте ему наводящие вопросы. 2. Не бойтесь «не стандартах уроков», попробуйте различные виды игр, дискуссий и групповой работы для освоения материала по вашему предмету. 3. Организуя групповую работу или в парах, напомните ребятам о правилах ведения беседы. 4. Приучите ребенка самого задавать уточняющие вопросы по материалу (например, Кто? Что? Почему? Зачем? Откуда? и т.д.) переспрашивать, уточнять; 5. Изучайте и учитывайте</a:t>
            </a:r>
            <a:r>
              <a:rPr lang="ru-RU" dirty="0" smtClean="0"/>
              <a:t> </a:t>
            </a:r>
            <a:r>
              <a:rPr lang="ru-RU" sz="1600" dirty="0" smtClean="0">
                <a:latin typeface="Times New Roman" pitchFamily="18" charset="0"/>
                <a:cs typeface="Times New Roman" pitchFamily="18" charset="0"/>
              </a:rPr>
              <a:t>жизненный опыт учеников, их интересы, особенности развития.</a:t>
            </a:r>
            <a:endParaRPr lang="ru-RU" sz="1600" dirty="0">
              <a:latin typeface="Times New Roman" pitchFamily="18" charset="0"/>
              <a:cs typeface="Times New Roman" pitchFamily="18" charset="0"/>
            </a:endParaRPr>
          </a:p>
        </p:txBody>
      </p:sp>
    </p:spTree>
  </p:cSld>
  <p:clrMapOvr>
    <a:masterClrMapping/>
  </p:clrMapOvr>
  <p:transition spd="slow">
    <p:dissolve/>
    <p:sndAc>
      <p:stSnd>
        <p:snd r:embed="rId2" name="chimes.wav" builtIn="1"/>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1.jpg"/>
          <p:cNvPicPr>
            <a:picLocks noChangeAspect="1"/>
          </p:cNvPicPr>
          <p:nvPr/>
        </p:nvPicPr>
        <p:blipFill>
          <a:blip r:embed="rId4"/>
          <a:stretch>
            <a:fillRect/>
          </a:stretch>
        </p:blipFill>
        <p:spPr>
          <a:xfrm>
            <a:off x="0" y="0"/>
            <a:ext cx="9144000" cy="6858000"/>
          </a:xfrm>
          <a:prstGeom prst="rect">
            <a:avLst/>
          </a:prstGeom>
        </p:spPr>
      </p:pic>
      <p:sp>
        <p:nvSpPr>
          <p:cNvPr id="7" name="Прямоугольник 6"/>
          <p:cNvSpPr/>
          <p:nvPr/>
        </p:nvSpPr>
        <p:spPr>
          <a:xfrm>
            <a:off x="214282" y="285729"/>
            <a:ext cx="8501122" cy="430887"/>
          </a:xfrm>
          <a:prstGeom prst="rect">
            <a:avLst/>
          </a:prstGeom>
        </p:spPr>
        <p:txBody>
          <a:bodyPr wrap="square">
            <a:spAutoFit/>
          </a:bodyPr>
          <a:lstStyle/>
          <a:p>
            <a:endParaRPr lang="ru-RU" sz="2200" dirty="0">
              <a:latin typeface="Times New Roman" pitchFamily="18" charset="0"/>
              <a:cs typeface="Times New Roman" pitchFamily="18" charset="0"/>
            </a:endParaRPr>
          </a:p>
        </p:txBody>
      </p:sp>
      <p:sp>
        <p:nvSpPr>
          <p:cNvPr id="6" name="Прямоугольник 5"/>
          <p:cNvSpPr/>
          <p:nvPr/>
        </p:nvSpPr>
        <p:spPr>
          <a:xfrm>
            <a:off x="428596" y="357167"/>
            <a:ext cx="7358114" cy="523220"/>
          </a:xfrm>
          <a:prstGeom prst="rect">
            <a:avLst/>
          </a:prstGeom>
        </p:spPr>
        <p:txBody>
          <a:bodyPr wrap="square">
            <a:spAutoFit/>
          </a:bodyPr>
          <a:lstStyle/>
          <a:p>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Прямоугольник 9"/>
          <p:cNvSpPr/>
          <p:nvPr/>
        </p:nvSpPr>
        <p:spPr>
          <a:xfrm>
            <a:off x="642910" y="4714884"/>
            <a:ext cx="428628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None/>
            </a:pPr>
            <a:r>
              <a:rPr lang="ru-RU" sz="2400" i="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ЖЕЛАЮ ВАМ ПРОФЕССИОНАЛЬНЫХ </a:t>
            </a:r>
          </a:p>
          <a:p>
            <a:pPr algn="ctr">
              <a:buNone/>
            </a:pPr>
            <a:r>
              <a:rPr lang="ru-RU" sz="2400" i="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И ТВОРЧЕСКИХ  УСПЕХОВ!</a:t>
            </a:r>
            <a:endParaRPr lang="ru-RU" sz="2400" i="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642910" y="2071678"/>
            <a:ext cx="7919540" cy="830997"/>
          </a:xfrm>
          <a:prstGeom prst="rect">
            <a:avLst/>
          </a:prstGeom>
          <a:noFill/>
        </p:spPr>
        <p:txBody>
          <a:bodyPr wrap="none" rtlCol="0">
            <a:spAutoFit/>
          </a:bodyPr>
          <a:lstStyle/>
          <a:p>
            <a:r>
              <a:rPr lang="ru-RU" sz="4800"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СПАСИБО ЗА ВНИМАНИЕ!</a:t>
            </a:r>
            <a:endParaRPr lang="ru-RU" sz="4800"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checker dir="vert"/>
    <p:sndAc>
      <p:stSnd>
        <p:snd r:embed="rId3" name="applause.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1.jpg"/>
          <p:cNvPicPr>
            <a:picLocks noChangeAspect="1"/>
          </p:cNvPicPr>
          <p:nvPr/>
        </p:nvPicPr>
        <p:blipFill>
          <a:blip r:embed="rId2"/>
          <a:stretch>
            <a:fillRect/>
          </a:stretch>
        </p:blipFill>
        <p:spPr>
          <a:xfrm>
            <a:off x="0" y="0"/>
            <a:ext cx="9144000" cy="6858000"/>
          </a:xfrm>
          <a:prstGeom prst="rect">
            <a:avLst/>
          </a:prstGeom>
        </p:spPr>
      </p:pic>
      <p:sp>
        <p:nvSpPr>
          <p:cNvPr id="6" name="Прямоугольник 5"/>
          <p:cNvSpPr/>
          <p:nvPr/>
        </p:nvSpPr>
        <p:spPr>
          <a:xfrm>
            <a:off x="571472" y="428605"/>
            <a:ext cx="7429552" cy="461665"/>
          </a:xfrm>
          <a:prstGeom prst="rect">
            <a:avLst/>
          </a:prstGeom>
        </p:spPr>
        <p:txBody>
          <a:bodyPr wrap="square">
            <a:spAutoFit/>
          </a:bodyPr>
          <a:lstStyle/>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Что такое базовые учебные действия?</a:t>
            </a:r>
            <a:endParaRPr lang="ru-RU" sz="2400" dirty="0">
              <a:latin typeface="Times New Roman" pitchFamily="18" charset="0"/>
              <a:cs typeface="Times New Roman" pitchFamily="18" charset="0"/>
            </a:endParaRPr>
          </a:p>
        </p:txBody>
      </p:sp>
      <p:sp>
        <p:nvSpPr>
          <p:cNvPr id="8" name="Прямоугольник 7"/>
          <p:cNvSpPr/>
          <p:nvPr/>
        </p:nvSpPr>
        <p:spPr>
          <a:xfrm>
            <a:off x="428596" y="1214422"/>
            <a:ext cx="8286808" cy="3970318"/>
          </a:xfrm>
          <a:prstGeom prst="rect">
            <a:avLst/>
          </a:prstGeom>
        </p:spPr>
        <p:txBody>
          <a:bodyPr wrap="square">
            <a:spAutoFit/>
          </a:bodyPr>
          <a:lstStyle/>
          <a:p>
            <a:pPr>
              <a:buNone/>
            </a:pPr>
            <a:r>
              <a:rPr lang="ru-RU" sz="3600" b="1" dirty="0" smtClean="0">
                <a:solidFill>
                  <a:schemeClr val="accent6">
                    <a:lumMod val="50000"/>
                  </a:schemeClr>
                </a:solidFill>
                <a:latin typeface="Times New Roman" pitchFamily="18" charset="0"/>
                <a:cs typeface="Times New Roman" pitchFamily="18" charset="0"/>
              </a:rPr>
              <a:t>Базовые учебные действия </a:t>
            </a:r>
            <a:r>
              <a:rPr lang="ru-RU" sz="3600" dirty="0" smtClean="0">
                <a:solidFill>
                  <a:schemeClr val="accent6">
                    <a:lumMod val="50000"/>
                  </a:schemeClr>
                </a:solidFill>
                <a:latin typeface="Times New Roman" pitchFamily="18" charset="0"/>
                <a:cs typeface="Times New Roman" pitchFamily="18" charset="0"/>
              </a:rPr>
              <a:t>– </a:t>
            </a:r>
            <a:r>
              <a:rPr lang="ru-RU" sz="3600" b="1" dirty="0" smtClean="0">
                <a:ln w="10541" cmpd="sng">
                  <a:solidFill>
                    <a:schemeClr val="accent1">
                      <a:shade val="88000"/>
                      <a:satMod val="110000"/>
                    </a:schemeClr>
                  </a:solidFill>
                  <a:prstDash val="solid"/>
                </a:ln>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это элементарные и необходимые единицы учебной деятельности, формирование которых обеспечивает овладение содержанием образования обучающихся с умственной отсталостью.  </a:t>
            </a:r>
            <a:endParaRPr lang="ru-RU" sz="3600"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1.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214282" y="285729"/>
            <a:ext cx="8501122" cy="430887"/>
          </a:xfrm>
          <a:prstGeom prst="rect">
            <a:avLst/>
          </a:prstGeom>
        </p:spPr>
        <p:txBody>
          <a:bodyPr wrap="square">
            <a:spAutoFit/>
          </a:bodyPr>
          <a:lstStyle/>
          <a:p>
            <a:endParaRPr lang="ru-RU" sz="2200" dirty="0">
              <a:latin typeface="Times New Roman" pitchFamily="18" charset="0"/>
              <a:cs typeface="Times New Roman" pitchFamily="18" charset="0"/>
            </a:endParaRPr>
          </a:p>
        </p:txBody>
      </p:sp>
      <p:sp>
        <p:nvSpPr>
          <p:cNvPr id="6" name="Прямоугольник 5"/>
          <p:cNvSpPr/>
          <p:nvPr/>
        </p:nvSpPr>
        <p:spPr>
          <a:xfrm>
            <a:off x="428596" y="357167"/>
            <a:ext cx="7358114" cy="523220"/>
          </a:xfrm>
          <a:prstGeom prst="rect">
            <a:avLst/>
          </a:prstGeom>
        </p:spPr>
        <p:txBody>
          <a:bodyPr wrap="square">
            <a:spAutoFit/>
          </a:bodyPr>
          <a:lstStyle/>
          <a:p>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Прямоугольник 7"/>
          <p:cNvSpPr/>
          <p:nvPr/>
        </p:nvSpPr>
        <p:spPr>
          <a:xfrm>
            <a:off x="142844" y="928670"/>
            <a:ext cx="8858312" cy="353943"/>
          </a:xfrm>
          <a:prstGeom prst="rect">
            <a:avLst/>
          </a:prstGeom>
        </p:spPr>
        <p:txBody>
          <a:bodyPr wrap="square">
            <a:spAutoFit/>
          </a:bodyPr>
          <a:lstStyle/>
          <a:p>
            <a:endParaRPr lang="ru-RU" sz="1700" dirty="0">
              <a:solidFill>
                <a:schemeClr val="accent2">
                  <a:lumMod val="50000"/>
                </a:schemeClr>
              </a:solidFill>
              <a:latin typeface="Times New Roman" pitchFamily="18" charset="0"/>
              <a:cs typeface="Times New Roman" pitchFamily="18" charset="0"/>
            </a:endParaRPr>
          </a:p>
        </p:txBody>
      </p:sp>
      <p:sp>
        <p:nvSpPr>
          <p:cNvPr id="9" name="Прямоугольник 8"/>
          <p:cNvSpPr/>
          <p:nvPr/>
        </p:nvSpPr>
        <p:spPr>
          <a:xfrm>
            <a:off x="571472" y="285728"/>
            <a:ext cx="7143800" cy="584775"/>
          </a:xfrm>
          <a:prstGeom prst="rect">
            <a:avLst/>
          </a:prstGeom>
        </p:spPr>
        <p:txBody>
          <a:bodyPr wrap="square">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Функции БУД</a:t>
            </a:r>
            <a:endParaRPr lang="ru-RU" sz="3200" dirty="0">
              <a:latin typeface="Times New Roman" pitchFamily="18" charset="0"/>
              <a:cs typeface="Times New Roman" pitchFamily="18" charset="0"/>
            </a:endParaRPr>
          </a:p>
        </p:txBody>
      </p:sp>
      <p:sp>
        <p:nvSpPr>
          <p:cNvPr id="10" name="Прямоугольник 9"/>
          <p:cNvSpPr/>
          <p:nvPr/>
        </p:nvSpPr>
        <p:spPr>
          <a:xfrm>
            <a:off x="428596" y="1000108"/>
            <a:ext cx="8215370" cy="4832092"/>
          </a:xfrm>
          <a:prstGeom prst="rect">
            <a:avLst/>
          </a:prstGeom>
        </p:spPr>
        <p:txBody>
          <a:bodyPr wrap="square">
            <a:spAutoFit/>
          </a:bodyPr>
          <a:lstStyle/>
          <a:p>
            <a:pPr>
              <a:buFont typeface="Wingdings" pitchFamily="2" charset="2"/>
              <a:buChar char="ü"/>
            </a:pPr>
            <a:r>
              <a:rPr lang="ru-RU" sz="2400" b="1" dirty="0" smtClean="0">
                <a:ln w="1905"/>
                <a:solidFill>
                  <a:schemeClr val="accent4">
                    <a:lumMod val="75000"/>
                  </a:schemeClr>
                </a:solidFill>
                <a:latin typeface="Times New Roman" pitchFamily="18" charset="0"/>
                <a:cs typeface="Times New Roman" pitchFamily="18" charset="0"/>
              </a:rPr>
              <a:t> </a:t>
            </a:r>
            <a:r>
              <a:rPr lang="ru-RU" sz="2800" b="1" dirty="0" smtClean="0">
                <a:ln w="1905"/>
                <a:solidFill>
                  <a:schemeClr val="accent4">
                    <a:lumMod val="75000"/>
                  </a:schemeClr>
                </a:solidFill>
                <a:latin typeface="Times New Roman" pitchFamily="18" charset="0"/>
                <a:cs typeface="Times New Roman" pitchFamily="18" charset="0"/>
              </a:rPr>
              <a:t>обеспечение успешности (эффективности) изучения содержания любой предметной области; </a:t>
            </a:r>
          </a:p>
          <a:p>
            <a:pPr>
              <a:buFont typeface="Wingdings" pitchFamily="2" charset="2"/>
              <a:buChar char="ü"/>
            </a:pPr>
            <a:r>
              <a:rPr lang="ru-RU" sz="2800" b="1" dirty="0" smtClean="0">
                <a:ln w="1905"/>
                <a:solidFill>
                  <a:schemeClr val="accent4">
                    <a:lumMod val="75000"/>
                  </a:schemeClr>
                </a:solidFill>
                <a:latin typeface="Times New Roman" pitchFamily="18" charset="0"/>
                <a:cs typeface="Times New Roman" pitchFamily="18" charset="0"/>
              </a:rPr>
              <a:t> реализация преемственности обучения на всех ступенях образования; </a:t>
            </a:r>
          </a:p>
          <a:p>
            <a:pPr>
              <a:buFont typeface="Wingdings" pitchFamily="2" charset="2"/>
              <a:buChar char="ü"/>
            </a:pPr>
            <a:r>
              <a:rPr lang="ru-RU" sz="2800" b="1" dirty="0" smtClean="0">
                <a:ln w="1905"/>
                <a:solidFill>
                  <a:schemeClr val="accent4">
                    <a:lumMod val="75000"/>
                  </a:schemeClr>
                </a:solidFill>
                <a:latin typeface="Times New Roman" pitchFamily="18" charset="0"/>
                <a:cs typeface="Times New Roman" pitchFamily="18" charset="0"/>
              </a:rPr>
              <a:t> формирование 	готовности школьника с умственной отсталостью к   дальнейшему образованию; </a:t>
            </a:r>
          </a:p>
          <a:p>
            <a:pPr>
              <a:buFont typeface="Wingdings" pitchFamily="2" charset="2"/>
              <a:buChar char="ü"/>
            </a:pPr>
            <a:r>
              <a:rPr lang="ru-RU" sz="2800" b="1" dirty="0" smtClean="0">
                <a:ln w="1905"/>
                <a:solidFill>
                  <a:schemeClr val="accent4">
                    <a:lumMod val="75000"/>
                  </a:schemeClr>
                </a:solidFill>
                <a:latin typeface="Times New Roman" pitchFamily="18" charset="0"/>
                <a:cs typeface="Times New Roman" pitchFamily="18" charset="0"/>
              </a:rPr>
              <a:t> обеспечение целостности </a:t>
            </a:r>
          </a:p>
          <a:p>
            <a:r>
              <a:rPr lang="ru-RU" sz="2800" b="1" dirty="0" smtClean="0">
                <a:ln w="1905"/>
                <a:solidFill>
                  <a:schemeClr val="accent4">
                    <a:lumMod val="75000"/>
                  </a:schemeClr>
                </a:solidFill>
                <a:latin typeface="Times New Roman" pitchFamily="18" charset="0"/>
                <a:cs typeface="Times New Roman" pitchFamily="18" charset="0"/>
              </a:rPr>
              <a:t>развития личности </a:t>
            </a:r>
          </a:p>
          <a:p>
            <a:r>
              <a:rPr lang="ru-RU" sz="2800" b="1" dirty="0" smtClean="0">
                <a:ln w="1905"/>
                <a:solidFill>
                  <a:schemeClr val="accent4">
                    <a:lumMod val="75000"/>
                  </a:schemeClr>
                </a:solidFill>
                <a:latin typeface="Times New Roman" pitchFamily="18" charset="0"/>
                <a:cs typeface="Times New Roman" pitchFamily="18" charset="0"/>
              </a:rPr>
              <a:t>обучающегося. </a:t>
            </a:r>
            <a:endParaRPr lang="ru-RU" sz="2800" b="1" dirty="0">
              <a:ln w="1905"/>
              <a:solidFill>
                <a:schemeClr val="accent4">
                  <a:lumMod val="75000"/>
                </a:schemeClr>
              </a:solidFill>
              <a:latin typeface="Times New Roman" pitchFamily="18" charset="0"/>
              <a:cs typeface="Times New Roman" pitchFamily="18" charset="0"/>
            </a:endParaRPr>
          </a:p>
        </p:txBody>
      </p:sp>
    </p:spTree>
  </p:cSld>
  <p:clrMapOvr>
    <a:masterClrMapping/>
  </p:clrMapOvr>
  <p:transition spd="slow">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mg1.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214282" y="285729"/>
            <a:ext cx="8501122" cy="430887"/>
          </a:xfrm>
          <a:prstGeom prst="rect">
            <a:avLst/>
          </a:prstGeom>
        </p:spPr>
        <p:txBody>
          <a:bodyPr wrap="square">
            <a:spAutoFit/>
          </a:bodyPr>
          <a:lstStyle/>
          <a:p>
            <a:endParaRPr lang="ru-RU" sz="2200" dirty="0">
              <a:latin typeface="Times New Roman" pitchFamily="18" charset="0"/>
              <a:cs typeface="Times New Roman" pitchFamily="18" charset="0"/>
            </a:endParaRPr>
          </a:p>
        </p:txBody>
      </p:sp>
      <p:sp>
        <p:nvSpPr>
          <p:cNvPr id="6" name="Прямоугольник 5"/>
          <p:cNvSpPr/>
          <p:nvPr/>
        </p:nvSpPr>
        <p:spPr>
          <a:xfrm>
            <a:off x="428596" y="357167"/>
            <a:ext cx="7358114" cy="523220"/>
          </a:xfrm>
          <a:prstGeom prst="rect">
            <a:avLst/>
          </a:prstGeom>
        </p:spPr>
        <p:txBody>
          <a:bodyPr wrap="square">
            <a:spAutoFit/>
          </a:bodyPr>
          <a:lstStyle/>
          <a:p>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Прямоугольник 7"/>
          <p:cNvSpPr/>
          <p:nvPr/>
        </p:nvSpPr>
        <p:spPr>
          <a:xfrm>
            <a:off x="214282" y="357166"/>
            <a:ext cx="8143932" cy="6001643"/>
          </a:xfrm>
          <a:prstGeom prst="rect">
            <a:avLst/>
          </a:prstGeom>
        </p:spPr>
        <p:txBody>
          <a:bodyPr wrap="square">
            <a:spAutoFit/>
          </a:bodyPr>
          <a:lstStyle/>
          <a:p>
            <a:pPr algn="just"/>
            <a:r>
              <a:rPr lang="ru-RU" sz="3200" dirty="0" smtClean="0">
                <a:latin typeface="Times New Roman" pitchFamily="18" charset="0"/>
                <a:cs typeface="Times New Roman" pitchFamily="18" charset="0"/>
              </a:rPr>
              <a:t>Базовые учебные действия, формируемые </a:t>
            </a:r>
          </a:p>
          <a:p>
            <a:pPr algn="just"/>
            <a:r>
              <a:rPr lang="ru-RU" sz="3200" dirty="0" smtClean="0">
                <a:latin typeface="Times New Roman" pitchFamily="18" charset="0"/>
                <a:cs typeface="Times New Roman" pitchFamily="18" charset="0"/>
              </a:rPr>
              <a:t>у младших школьников, обеспечивают, </a:t>
            </a:r>
          </a:p>
          <a:p>
            <a:pPr algn="just"/>
            <a:r>
              <a:rPr lang="ru-RU" sz="3200" dirty="0" smtClean="0">
                <a:latin typeface="Times New Roman" pitchFamily="18" charset="0"/>
                <a:cs typeface="Times New Roman" pitchFamily="18" charset="0"/>
              </a:rPr>
              <a:t>с одной стороны, успешное начало школьного обучения и осознанное отношение к обучению, с другой ― составляют основу формирования в старших классах более сложных действий, которые содействуют дальнейшему становлению ученика как субъекта осознанной </a:t>
            </a:r>
          </a:p>
          <a:p>
            <a:pPr algn="just"/>
            <a:r>
              <a:rPr lang="ru-RU" sz="3200" dirty="0" smtClean="0">
                <a:latin typeface="Times New Roman" pitchFamily="18" charset="0"/>
                <a:cs typeface="Times New Roman" pitchFamily="18" charset="0"/>
              </a:rPr>
              <a:t>активной учебной </a:t>
            </a:r>
          </a:p>
          <a:p>
            <a:pPr algn="just"/>
            <a:r>
              <a:rPr lang="ru-RU" sz="3200" dirty="0" smtClean="0">
                <a:latin typeface="Times New Roman" pitchFamily="18" charset="0"/>
                <a:cs typeface="Times New Roman" pitchFamily="18" charset="0"/>
              </a:rPr>
              <a:t>деятельности на доступном </a:t>
            </a:r>
          </a:p>
          <a:p>
            <a:pPr algn="just"/>
            <a:r>
              <a:rPr lang="ru-RU" sz="3200" dirty="0" smtClean="0">
                <a:latin typeface="Times New Roman" pitchFamily="18" charset="0"/>
                <a:cs typeface="Times New Roman" pitchFamily="18" charset="0"/>
              </a:rPr>
              <a:t>для него уровне.</a:t>
            </a:r>
            <a:endParaRPr lang="ru-RU" sz="3200" dirty="0">
              <a:latin typeface="Times New Roman" pitchFamily="18" charset="0"/>
              <a:cs typeface="Times New Roman" pitchFamily="18" charset="0"/>
            </a:endParaRPr>
          </a:p>
        </p:txBody>
      </p:sp>
    </p:spTree>
  </p:cSld>
  <p:clrMapOvr>
    <a:masterClrMapping/>
  </p:clrMapOvr>
  <p:transition spd="slow">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 name="Рисунок 6" descr="veselyie-rebyata-shablon-prevyu-2.pn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a:off x="2500299" y="142852"/>
            <a:ext cx="6286544" cy="646331"/>
          </a:xfrm>
          <a:prstGeom prst="rect">
            <a:avLst/>
          </a:prstGeom>
        </p:spPr>
        <p:txBody>
          <a:bodyPr wrap="square">
            <a:spAutoFit/>
          </a:bodyPr>
          <a:lstStyle/>
          <a:p>
            <a:pPr algn="ctr"/>
            <a:r>
              <a:rPr lang="ru-RU" sz="3600" b="1" cap="all" dirty="0" smtClean="0">
                <a:ln w="9000" cmpd="sng">
                  <a:solidFill>
                    <a:schemeClr val="accent4">
                      <a:shade val="50000"/>
                      <a:satMod val="120000"/>
                    </a:schemeClr>
                  </a:solidFill>
                  <a:prstDash val="solid"/>
                </a:ln>
                <a:solidFill>
                  <a:schemeClr val="accent3">
                    <a:lumMod val="50000"/>
                  </a:schemeClr>
                </a:solidFill>
                <a:effectLst>
                  <a:reflection blurRad="12700" stA="28000" endPos="45000" dist="1000" dir="5400000" sy="-100000" algn="bl" rotWithShape="0"/>
                </a:effectLst>
                <a:latin typeface="Times New Roman" pitchFamily="18" charset="0"/>
                <a:cs typeface="Times New Roman" pitchFamily="18" charset="0"/>
              </a:rPr>
              <a:t>ВИДЫ  БУД</a:t>
            </a:r>
            <a:endParaRPr lang="ru-RU" sz="3600" dirty="0">
              <a:solidFill>
                <a:schemeClr val="accent3">
                  <a:lumMod val="50000"/>
                </a:schemeClr>
              </a:solidFill>
              <a:latin typeface="Times New Roman" pitchFamily="18" charset="0"/>
              <a:cs typeface="Times New Roman" pitchFamily="18" charset="0"/>
            </a:endParaRPr>
          </a:p>
        </p:txBody>
      </p:sp>
      <p:sp>
        <p:nvSpPr>
          <p:cNvPr id="9" name="Овал 8"/>
          <p:cNvSpPr/>
          <p:nvPr/>
        </p:nvSpPr>
        <p:spPr>
          <a:xfrm>
            <a:off x="3071802" y="1071546"/>
            <a:ext cx="2857520" cy="150019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solidFill>
                  <a:srgbClr val="C00000"/>
                </a:solidFill>
              </a:rPr>
              <a:t>личностные</a:t>
            </a:r>
            <a:endParaRPr lang="ru-RU" dirty="0">
              <a:solidFill>
                <a:srgbClr val="C00000"/>
              </a:solidFill>
            </a:endParaRPr>
          </a:p>
        </p:txBody>
      </p:sp>
      <p:sp>
        <p:nvSpPr>
          <p:cNvPr id="10" name="Овал 9"/>
          <p:cNvSpPr/>
          <p:nvPr/>
        </p:nvSpPr>
        <p:spPr>
          <a:xfrm>
            <a:off x="5929322" y="2714620"/>
            <a:ext cx="2857520" cy="150019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t>регулятивные</a:t>
            </a:r>
            <a:endParaRPr lang="ru-RU" dirty="0"/>
          </a:p>
        </p:txBody>
      </p:sp>
      <p:sp>
        <p:nvSpPr>
          <p:cNvPr id="11" name="Овал 10"/>
          <p:cNvSpPr/>
          <p:nvPr/>
        </p:nvSpPr>
        <p:spPr>
          <a:xfrm>
            <a:off x="5143504" y="4643446"/>
            <a:ext cx="2928958" cy="150019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b="1" dirty="0" smtClean="0">
                <a:ln/>
                <a:solidFill>
                  <a:schemeClr val="accent1">
                    <a:lumMod val="75000"/>
                  </a:schemeClr>
                </a:solidFill>
              </a:rPr>
              <a:t>познавательные</a:t>
            </a:r>
            <a:endParaRPr lang="ru-RU" b="1" dirty="0">
              <a:ln/>
              <a:solidFill>
                <a:schemeClr val="accent1">
                  <a:lumMod val="75000"/>
                </a:schemeClr>
              </a:solidFill>
            </a:endParaRPr>
          </a:p>
        </p:txBody>
      </p:sp>
      <p:sp>
        <p:nvSpPr>
          <p:cNvPr id="12" name="Овал 11"/>
          <p:cNvSpPr/>
          <p:nvPr/>
        </p:nvSpPr>
        <p:spPr>
          <a:xfrm>
            <a:off x="1857356" y="4071942"/>
            <a:ext cx="2857520" cy="150019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solidFill>
                  <a:srgbClr val="FFFF00"/>
                </a:solidFill>
              </a:rPr>
              <a:t>коммуникативные</a:t>
            </a:r>
            <a:endParaRPr lang="ru-RU" dirty="0">
              <a:solidFill>
                <a:srgbClr val="FFFF00"/>
              </a:solidFill>
            </a:endParaRPr>
          </a:p>
        </p:txBody>
      </p:sp>
      <p:pic>
        <p:nvPicPr>
          <p:cNvPr id="13" name="Picture 2" descr="Картинки по запросу скачать  картинки про школу"/>
          <p:cNvPicPr>
            <a:picLocks noChangeAspect="1" noChangeArrowheads="1"/>
          </p:cNvPicPr>
          <p:nvPr/>
        </p:nvPicPr>
        <p:blipFill>
          <a:blip r:embed="rId3" cstate="print"/>
          <a:srcRect/>
          <a:stretch>
            <a:fillRect/>
          </a:stretch>
        </p:blipFill>
        <p:spPr bwMode="auto">
          <a:xfrm>
            <a:off x="3857620" y="2714620"/>
            <a:ext cx="1928826" cy="1444758"/>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 name="Рисунок 6" descr="veselyie-rebyata-shablon-prevyu-2.pn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3000364" y="428604"/>
            <a:ext cx="5929354" cy="523220"/>
          </a:xfrm>
          <a:prstGeom prst="rect">
            <a:avLst/>
          </a:prstGeom>
        </p:spPr>
        <p:txBody>
          <a:bodyPr wrap="square">
            <a:spAutoFit/>
          </a:bodyPr>
          <a:lstStyle/>
          <a:p>
            <a:pPr algn="just"/>
            <a:r>
              <a:rPr lang="ru-RU" sz="2800" dirty="0">
                <a:latin typeface="Times New Roman" pitchFamily="18" charset="0"/>
                <a:cs typeface="Times New Roman" pitchFamily="18" charset="0"/>
              </a:rPr>
              <a:t>	</a:t>
            </a:r>
          </a:p>
        </p:txBody>
      </p:sp>
      <p:sp>
        <p:nvSpPr>
          <p:cNvPr id="6" name="Прямоугольник 5"/>
          <p:cNvSpPr/>
          <p:nvPr/>
        </p:nvSpPr>
        <p:spPr>
          <a:xfrm>
            <a:off x="3857620" y="428604"/>
            <a:ext cx="4221412" cy="584775"/>
          </a:xfrm>
          <a:prstGeom prst="rect">
            <a:avLst/>
          </a:prstGeom>
        </p:spPr>
        <p:txBody>
          <a:bodyPr wrap="none">
            <a:spAutoFit/>
          </a:bodyPr>
          <a:lstStyle/>
          <a:p>
            <a:r>
              <a:rPr lang="ru-RU"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Личностные БУД</a:t>
            </a:r>
            <a:endParaRPr lang="ru-RU" sz="3200" dirty="0">
              <a:solidFill>
                <a:srgbClr val="C00000"/>
              </a:solidFill>
              <a:latin typeface="Times New Roman" pitchFamily="18" charset="0"/>
              <a:cs typeface="Times New Roman" pitchFamily="18" charset="0"/>
            </a:endParaRPr>
          </a:p>
        </p:txBody>
      </p:sp>
      <p:sp>
        <p:nvSpPr>
          <p:cNvPr id="8" name="Прямоугольник 7"/>
          <p:cNvSpPr/>
          <p:nvPr/>
        </p:nvSpPr>
        <p:spPr>
          <a:xfrm>
            <a:off x="2643174" y="2357430"/>
            <a:ext cx="5857916" cy="3046988"/>
          </a:xfrm>
          <a:prstGeom prst="rect">
            <a:avLst/>
          </a:prstGeom>
        </p:spPr>
        <p:txBody>
          <a:bodyPr wrap="square">
            <a:spAutoFit/>
          </a:bodyPr>
          <a:lstStyle/>
          <a:p>
            <a:pPr lvl="0" algn="just">
              <a:buNone/>
            </a:pPr>
            <a:r>
              <a:rPr lang="ru-RU" sz="2400" b="1" cap="all" dirty="0" smtClean="0">
                <a:ln w="0"/>
                <a:solidFill>
                  <a:srgbClr val="C00000"/>
                </a:solidFill>
                <a:effectLst/>
                <a:latin typeface="Times New Roman" pitchFamily="18" charset="0"/>
                <a:cs typeface="Times New Roman" pitchFamily="18" charset="0"/>
              </a:rPr>
              <a:t>обеспечивают готовность ребенка к принятию новой роли ученика, понимание им на доступном уровне ролевых функций и включение в процесс обучения на основе интереса к его содержанию и организации.</a:t>
            </a: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 name="Рисунок 6" descr="veselyie-rebyata-shablon-prevyu-2.pn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3000364" y="428604"/>
            <a:ext cx="5929354" cy="523220"/>
          </a:xfrm>
          <a:prstGeom prst="rect">
            <a:avLst/>
          </a:prstGeom>
        </p:spPr>
        <p:txBody>
          <a:bodyPr wrap="square">
            <a:spAutoFit/>
          </a:bodyPr>
          <a:lstStyle/>
          <a:p>
            <a:pPr algn="just"/>
            <a:r>
              <a:rPr lang="ru-RU" sz="2800" dirty="0">
                <a:latin typeface="Times New Roman" pitchFamily="18" charset="0"/>
                <a:cs typeface="Times New Roman" pitchFamily="18" charset="0"/>
              </a:rPr>
              <a:t>	</a:t>
            </a:r>
          </a:p>
        </p:txBody>
      </p:sp>
      <p:sp>
        <p:nvSpPr>
          <p:cNvPr id="15" name="Прямоугольник 14"/>
          <p:cNvSpPr/>
          <p:nvPr/>
        </p:nvSpPr>
        <p:spPr>
          <a:xfrm>
            <a:off x="2357423" y="571480"/>
            <a:ext cx="6500858" cy="584775"/>
          </a:xfrm>
          <a:prstGeom prst="rect">
            <a:avLst/>
          </a:prstGeom>
        </p:spPr>
        <p:txBody>
          <a:bodyPr wrap="square">
            <a:spAutoFit/>
          </a:bodyPr>
          <a:lstStyle/>
          <a:p>
            <a:r>
              <a:rPr lang="ru-RU" sz="3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Times New Roman" pitchFamily="18" charset="0"/>
                <a:cs typeface="Times New Roman" pitchFamily="18" charset="0"/>
              </a:rPr>
              <a:t>Коммуникативные БУД</a:t>
            </a:r>
            <a:endParaRPr lang="ru-RU" sz="3200" dirty="0">
              <a:solidFill>
                <a:srgbClr val="FFC000"/>
              </a:solidFill>
              <a:latin typeface="Times New Roman" pitchFamily="18" charset="0"/>
              <a:cs typeface="Times New Roman" pitchFamily="18" charset="0"/>
            </a:endParaRPr>
          </a:p>
        </p:txBody>
      </p:sp>
      <p:sp>
        <p:nvSpPr>
          <p:cNvPr id="16" name="Прямоугольник 15"/>
          <p:cNvSpPr/>
          <p:nvPr/>
        </p:nvSpPr>
        <p:spPr>
          <a:xfrm>
            <a:off x="2286000" y="2857496"/>
            <a:ext cx="6500842" cy="2246769"/>
          </a:xfrm>
          <a:prstGeom prst="rect">
            <a:avLst/>
          </a:prstGeom>
        </p:spPr>
        <p:txBody>
          <a:bodyPr wrap="square">
            <a:spAutoFit/>
          </a:bodyPr>
          <a:lstStyle/>
          <a:p>
            <a:pPr lvl="0">
              <a:buNone/>
            </a:pPr>
            <a:r>
              <a:rPr lang="ru-RU" sz="2800" b="1" cap="all"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обеспечивают способность вступать в коммуникацию со взрослыми и сверстниками в процессе обучения.</a:t>
            </a:r>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 name="Рисунок 6" descr="veselyie-rebyata-shablon-prevyu-2.pn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3000364" y="428604"/>
            <a:ext cx="5929354" cy="523220"/>
          </a:xfrm>
          <a:prstGeom prst="rect">
            <a:avLst/>
          </a:prstGeom>
        </p:spPr>
        <p:txBody>
          <a:bodyPr wrap="square">
            <a:spAutoFit/>
          </a:bodyPr>
          <a:lstStyle/>
          <a:p>
            <a:pPr algn="just"/>
            <a:r>
              <a:rPr lang="ru-RU" sz="2800" dirty="0">
                <a:latin typeface="Times New Roman" pitchFamily="18" charset="0"/>
                <a:cs typeface="Times New Roman" pitchFamily="18" charset="0"/>
              </a:rPr>
              <a:t>	</a:t>
            </a:r>
          </a:p>
        </p:txBody>
      </p:sp>
      <p:sp>
        <p:nvSpPr>
          <p:cNvPr id="15" name="Прямоугольник 14"/>
          <p:cNvSpPr/>
          <p:nvPr/>
        </p:nvSpPr>
        <p:spPr>
          <a:xfrm>
            <a:off x="2357423" y="571480"/>
            <a:ext cx="6500858" cy="584775"/>
          </a:xfrm>
          <a:prstGeom prst="rect">
            <a:avLst/>
          </a:prstGeom>
        </p:spPr>
        <p:txBody>
          <a:bodyPr wrap="square">
            <a:spAutoFit/>
          </a:bodyPr>
          <a:lstStyle/>
          <a:p>
            <a:endParaRPr lang="ru-RU" sz="3200" dirty="0">
              <a:solidFill>
                <a:srgbClr val="FFC000"/>
              </a:solidFill>
              <a:latin typeface="Times New Roman" pitchFamily="18" charset="0"/>
              <a:cs typeface="Times New Roman" pitchFamily="18" charset="0"/>
            </a:endParaRPr>
          </a:p>
        </p:txBody>
      </p:sp>
      <p:sp>
        <p:nvSpPr>
          <p:cNvPr id="16" name="Прямоугольник 15"/>
          <p:cNvSpPr/>
          <p:nvPr/>
        </p:nvSpPr>
        <p:spPr>
          <a:xfrm>
            <a:off x="2286000" y="2857496"/>
            <a:ext cx="6500842" cy="523220"/>
          </a:xfrm>
          <a:prstGeom prst="rect">
            <a:avLst/>
          </a:prstGeom>
        </p:spPr>
        <p:txBody>
          <a:bodyPr wrap="square">
            <a:spAutoFit/>
          </a:bodyPr>
          <a:lstStyle/>
          <a:p>
            <a:pPr lvl="0">
              <a:buNone/>
            </a:pPr>
            <a:endParaRPr lang="ru-RU" sz="2800" b="1" cap="all"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Прямоугольник 7"/>
          <p:cNvSpPr/>
          <p:nvPr/>
        </p:nvSpPr>
        <p:spPr>
          <a:xfrm>
            <a:off x="2428860" y="428604"/>
            <a:ext cx="6357982" cy="584775"/>
          </a:xfrm>
          <a:prstGeom prst="rect">
            <a:avLst/>
          </a:prstGeom>
        </p:spPr>
        <p:txBody>
          <a:bodyPr wrap="square">
            <a:spAutoFit/>
          </a:bodyPr>
          <a:lstStyle/>
          <a:p>
            <a:pPr algn="ctr"/>
            <a:r>
              <a:rPr lang="ru-RU" sz="3200" b="1" cap="all" dirty="0" smtClean="0">
                <a:ln w="9000" cmpd="sng">
                  <a:solidFill>
                    <a:schemeClr val="accent4">
                      <a:shade val="50000"/>
                      <a:satMod val="120000"/>
                    </a:schemeClr>
                  </a:solidFill>
                  <a:prstDash val="solid"/>
                </a:ln>
                <a:solidFill>
                  <a:schemeClr val="accent3">
                    <a:lumMod val="50000"/>
                  </a:schemeClr>
                </a:solidFill>
                <a:effectLst>
                  <a:reflection blurRad="12700" stA="28000" endPos="45000" dist="1000" dir="5400000" sy="-100000" algn="bl" rotWithShape="0"/>
                </a:effectLst>
                <a:latin typeface="Times New Roman" pitchFamily="18" charset="0"/>
                <a:cs typeface="Times New Roman" pitchFamily="18" charset="0"/>
              </a:rPr>
              <a:t>регулятивные БУД</a:t>
            </a:r>
            <a:endParaRPr lang="ru-RU" sz="3200" dirty="0">
              <a:solidFill>
                <a:schemeClr val="accent3">
                  <a:lumMod val="50000"/>
                </a:schemeClr>
              </a:solidFill>
              <a:latin typeface="Times New Roman" pitchFamily="18" charset="0"/>
              <a:cs typeface="Times New Roman" pitchFamily="18" charset="0"/>
            </a:endParaRPr>
          </a:p>
        </p:txBody>
      </p:sp>
      <p:sp>
        <p:nvSpPr>
          <p:cNvPr id="9" name="Прямоугольник 8"/>
          <p:cNvSpPr/>
          <p:nvPr/>
        </p:nvSpPr>
        <p:spPr>
          <a:xfrm>
            <a:off x="3000364" y="1857364"/>
            <a:ext cx="5286412" cy="3970318"/>
          </a:xfrm>
          <a:prstGeom prst="rect">
            <a:avLst/>
          </a:prstGeom>
        </p:spPr>
        <p:txBody>
          <a:bodyPr wrap="square">
            <a:spAutoFit/>
          </a:bodyPr>
          <a:lstStyle/>
          <a:p>
            <a:r>
              <a:rPr lang="ru-RU" sz="2800" b="1" cap="all" dirty="0" smtClean="0">
                <a:ln w="0"/>
                <a:solidFill>
                  <a:schemeClr val="accent3">
                    <a:lumMod val="50000"/>
                  </a:schemeClr>
                </a:solidFill>
                <a:effectLst>
                  <a:reflection blurRad="12700" stA="50000" endPos="50000" dist="5000" dir="5400000" sy="-100000" rotWithShape="0"/>
                </a:effectLst>
                <a:latin typeface="Times New Roman" pitchFamily="18" charset="0"/>
                <a:cs typeface="Times New Roman" pitchFamily="18" charset="0"/>
              </a:rPr>
              <a:t>обеспечивают успешную работу на любом уроке и любом этапе обучения. Благодаря им создаются условия для формирования и реализации начальных логических операций. </a:t>
            </a:r>
            <a:endParaRPr lang="ru-RU" sz="2800" dirty="0">
              <a:solidFill>
                <a:schemeClr val="accent3">
                  <a:lumMod val="50000"/>
                </a:schemeClr>
              </a:solidFill>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 name="Рисунок 6" descr="veselyie-rebyata-shablon-prevyu-2.png"/>
          <p:cNvPicPr>
            <a:picLocks noChangeAspect="1"/>
          </p:cNvPicPr>
          <p:nvPr/>
        </p:nvPicPr>
        <p:blipFill>
          <a:blip r:embed="rId2"/>
          <a:stretch>
            <a:fillRect/>
          </a:stretch>
        </p:blipFill>
        <p:spPr>
          <a:xfrm>
            <a:off x="0" y="0"/>
            <a:ext cx="9144000" cy="6858000"/>
          </a:xfrm>
          <a:prstGeom prst="rect">
            <a:avLst/>
          </a:prstGeom>
        </p:spPr>
      </p:pic>
      <p:sp>
        <p:nvSpPr>
          <p:cNvPr id="14" name="Прямоугольник 13"/>
          <p:cNvSpPr/>
          <p:nvPr/>
        </p:nvSpPr>
        <p:spPr>
          <a:xfrm>
            <a:off x="3000364" y="428604"/>
            <a:ext cx="5929354" cy="523220"/>
          </a:xfrm>
          <a:prstGeom prst="rect">
            <a:avLst/>
          </a:prstGeom>
        </p:spPr>
        <p:txBody>
          <a:bodyPr wrap="square">
            <a:spAutoFit/>
          </a:bodyPr>
          <a:lstStyle/>
          <a:p>
            <a:pPr algn="just"/>
            <a:r>
              <a:rPr lang="ru-RU" sz="2800" dirty="0">
                <a:latin typeface="Times New Roman" pitchFamily="18" charset="0"/>
                <a:cs typeface="Times New Roman" pitchFamily="18" charset="0"/>
              </a:rPr>
              <a:t>	</a:t>
            </a:r>
          </a:p>
        </p:txBody>
      </p:sp>
      <p:sp>
        <p:nvSpPr>
          <p:cNvPr id="15" name="Прямоугольник 14"/>
          <p:cNvSpPr/>
          <p:nvPr/>
        </p:nvSpPr>
        <p:spPr>
          <a:xfrm>
            <a:off x="2357423" y="571480"/>
            <a:ext cx="6500858" cy="584775"/>
          </a:xfrm>
          <a:prstGeom prst="rect">
            <a:avLst/>
          </a:prstGeom>
        </p:spPr>
        <p:txBody>
          <a:bodyPr wrap="square">
            <a:spAutoFit/>
          </a:bodyPr>
          <a:lstStyle/>
          <a:p>
            <a:endParaRPr lang="ru-RU" sz="3200" dirty="0">
              <a:solidFill>
                <a:srgbClr val="FFC000"/>
              </a:solidFill>
              <a:latin typeface="Times New Roman" pitchFamily="18" charset="0"/>
              <a:cs typeface="Times New Roman" pitchFamily="18" charset="0"/>
            </a:endParaRPr>
          </a:p>
        </p:txBody>
      </p:sp>
      <p:sp>
        <p:nvSpPr>
          <p:cNvPr id="16" name="Прямоугольник 15"/>
          <p:cNvSpPr/>
          <p:nvPr/>
        </p:nvSpPr>
        <p:spPr>
          <a:xfrm>
            <a:off x="2286000" y="2857496"/>
            <a:ext cx="6500842" cy="523220"/>
          </a:xfrm>
          <a:prstGeom prst="rect">
            <a:avLst/>
          </a:prstGeom>
        </p:spPr>
        <p:txBody>
          <a:bodyPr wrap="square">
            <a:spAutoFit/>
          </a:bodyPr>
          <a:lstStyle/>
          <a:p>
            <a:pPr lvl="0">
              <a:buNone/>
            </a:pPr>
            <a:endParaRPr lang="ru-RU" sz="2800" b="1" cap="all"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Прямоугольник 7"/>
          <p:cNvSpPr/>
          <p:nvPr/>
        </p:nvSpPr>
        <p:spPr>
          <a:xfrm>
            <a:off x="2428860" y="428604"/>
            <a:ext cx="6357982" cy="584775"/>
          </a:xfrm>
          <a:prstGeom prst="rect">
            <a:avLst/>
          </a:prstGeom>
        </p:spPr>
        <p:txBody>
          <a:bodyPr wrap="square">
            <a:spAutoFit/>
          </a:bodyPr>
          <a:lstStyle/>
          <a:p>
            <a:pPr algn="ctr"/>
            <a:r>
              <a:rPr lang="ru-RU" sz="32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познавательные БУД</a:t>
            </a:r>
            <a:endParaRPr lang="ru-RU" sz="3200" dirty="0">
              <a:solidFill>
                <a:srgbClr val="0070C0"/>
              </a:solidFill>
              <a:latin typeface="Times New Roman" pitchFamily="18" charset="0"/>
              <a:cs typeface="Times New Roman" pitchFamily="18" charset="0"/>
            </a:endParaRPr>
          </a:p>
        </p:txBody>
      </p:sp>
      <p:sp>
        <p:nvSpPr>
          <p:cNvPr id="10" name="Прямоугольник 9"/>
          <p:cNvSpPr/>
          <p:nvPr/>
        </p:nvSpPr>
        <p:spPr>
          <a:xfrm>
            <a:off x="3071802" y="1714488"/>
            <a:ext cx="5500726" cy="3785652"/>
          </a:xfrm>
          <a:prstGeom prst="rect">
            <a:avLst/>
          </a:prstGeom>
        </p:spPr>
        <p:txBody>
          <a:bodyPr wrap="square">
            <a:spAutoFit/>
          </a:bodyPr>
          <a:lstStyle/>
          <a:p>
            <a:r>
              <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представлены комплексом начальных логических операций, которые необходимы для усвоения и использования знаний и умений в различных условиях, составляют основу для дальнейшего формирования логического мышления школьников. </a:t>
            </a:r>
            <a:endParaRPr lang="ru-RU" sz="2400" dirty="0">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641</Words>
  <Application>Microsoft Office PowerPoint</Application>
  <PresentationFormat>Экран (4:3)</PresentationFormat>
  <Paragraphs>77</Paragraphs>
  <Slides>18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Ника</dc:creator>
  <cp:lastModifiedBy>Дом</cp:lastModifiedBy>
  <cp:revision>61</cp:revision>
  <dcterms:created xsi:type="dcterms:W3CDTF">2017-10-31T15:59:23Z</dcterms:created>
  <dcterms:modified xsi:type="dcterms:W3CDTF">2021-03-22T17:17:24Z</dcterms:modified>
</cp:coreProperties>
</file>