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2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6" d="100"/>
          <a:sy n="106" d="100"/>
        </p:scale>
        <p:origin x="-176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catherineasquithgallery.com/uploads/posts/2021-02/1612502366_118-p-serii-fon-s-klipartom-shkola-2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468282" cy="664371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00166" y="2714620"/>
            <a:ext cx="5719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Модуль «Классное руководство»</a:t>
            </a:r>
            <a:endParaRPr lang="ru-RU" sz="3600" dirty="0">
              <a:solidFill>
                <a:schemeClr val="bg1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honoteka.org/uploads/posts/2021-04/1618972309_20-phonoteka_org-p-fon-dlya-fotoshopa-shkolnaya-tematika-24.jpg"/>
          <p:cNvPicPr>
            <a:picLocks noChangeAspect="1" noChangeArrowheads="1"/>
          </p:cNvPicPr>
          <p:nvPr/>
        </p:nvPicPr>
        <p:blipFill>
          <a:blip r:embed="rId2"/>
          <a:srcRect r="31561" b="27932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428604"/>
            <a:ext cx="76438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Ближе всего к ученикам - их классные руководители. Такая постоянная, каждодневная, работа, связанная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обучением и воспитанием детей, - это огромная ответственность.</a:t>
            </a:r>
            <a:endParaRPr lang="ru-RU" sz="2800" b="1" dirty="0"/>
          </a:p>
        </p:txBody>
      </p:sp>
      <p:pic>
        <p:nvPicPr>
          <p:cNvPr id="5124" name="Picture 4" descr="https://webpulse.imgsmail.ru/imgpreview?key=pulse_cabinet-file-0dfcbeba-bf59-4983-a54d-2c1fa56edc33&amp;mb=webpu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928934"/>
            <a:ext cx="5286412" cy="3512327"/>
          </a:xfrm>
          <a:prstGeom prst="rect">
            <a:avLst/>
          </a:prstGeom>
          <a:noFill/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honoteka.org/uploads/posts/2021-04/1618972309_20-phonoteka_org-p-fon-dlya-fotoshopa-shkolnaya-tematika-24.jpg"/>
          <p:cNvPicPr>
            <a:picLocks noChangeAspect="1" noChangeArrowheads="1"/>
          </p:cNvPicPr>
          <p:nvPr/>
        </p:nvPicPr>
        <p:blipFill>
          <a:blip r:embed="rId2"/>
          <a:srcRect r="31561" b="279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5214942" y="1643050"/>
            <a:ext cx="3643338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Индивидуальная работа с обучающимися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143504" y="2786058"/>
            <a:ext cx="3643338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Работа с классным коллективом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286380" y="4071942"/>
            <a:ext cx="3643338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Работа с учителями-предметниками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143504" y="5214950"/>
            <a:ext cx="3643338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Работа с родителями обучающихся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28596" y="2643182"/>
            <a:ext cx="3643338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Классное руководство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4071934" y="2285992"/>
            <a:ext cx="1214446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071934" y="3286124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071934" y="3429000"/>
            <a:ext cx="1214446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3750463" y="3821909"/>
            <a:ext cx="1785950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honoteka.org/uploads/posts/2021-04/1618972309_20-phonoteka_org-p-fon-dlya-fotoshopa-shkolnaya-tematika-24.jpg"/>
          <p:cNvPicPr>
            <a:picLocks noChangeAspect="1" noChangeArrowheads="1"/>
          </p:cNvPicPr>
          <p:nvPr/>
        </p:nvPicPr>
        <p:blipFill>
          <a:blip r:embed="rId2"/>
          <a:srcRect r="31561" b="279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571480"/>
            <a:ext cx="82153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Индивидуальная работа с учащимися: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Изучение личностных особенностей школьников.</a:t>
            </a:r>
          </a:p>
          <a:p>
            <a:pPr lvl="0"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Поддержка ребенка в решении проблем.</a:t>
            </a:r>
          </a:p>
          <a:p>
            <a:pPr lvl="0"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Коррекция поведения ребенка.</a:t>
            </a:r>
          </a:p>
        </p:txBody>
      </p:sp>
      <p:pic>
        <p:nvPicPr>
          <p:cNvPr id="25602" name="Picture 2" descr="https://bestbabyclub.ru/wp-content/uploads/2019/03/spee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929066"/>
            <a:ext cx="4357718" cy="2723574"/>
          </a:xfrm>
          <a:prstGeom prst="rect">
            <a:avLst/>
          </a:prstGeom>
          <a:noFill/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honoteka.org/uploads/posts/2021-04/1618972309_20-phonoteka_org-p-fon-dlya-fotoshopa-shkolnaya-tematika-24.jpg"/>
          <p:cNvPicPr>
            <a:picLocks noChangeAspect="1" noChangeArrowheads="1"/>
          </p:cNvPicPr>
          <p:nvPr/>
        </p:nvPicPr>
        <p:blipFill>
          <a:blip r:embed="rId2"/>
          <a:srcRect r="31561" b="27932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428604"/>
            <a:ext cx="821537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 классным коллективом: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Сплочение коллектива.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Организация интересных и полезных дел в классе.</a:t>
            </a:r>
          </a:p>
          <a:p>
            <a:pPr lvl="0"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Участие класса в общешкольных ключевых делах.</a:t>
            </a:r>
          </a:p>
          <a:p>
            <a:pPr lvl="0"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Проведение классных часов.</a:t>
            </a:r>
          </a:p>
          <a:p>
            <a:pPr lvl="0"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Выработка законов класса.</a:t>
            </a:r>
          </a:p>
        </p:txBody>
      </p:sp>
      <p:pic>
        <p:nvPicPr>
          <p:cNvPr id="26626" name="Picture 2" descr="https://i.pinimg.com/originals/da/0a/b2/da0ab244d7bf3c536d0259734d96117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500570"/>
            <a:ext cx="3275886" cy="2214578"/>
          </a:xfrm>
          <a:prstGeom prst="rect">
            <a:avLst/>
          </a:prstGeom>
          <a:noFill/>
          <a:effectLst/>
        </p:spPr>
      </p:pic>
      <p:pic>
        <p:nvPicPr>
          <p:cNvPr id="5" name="Picture 4" descr="2. Модуль «Классное руководство»  Осуществляя работу с классом, педагог (классный руководитель) организует работу с коллективом класса; индивидуальную работу с учащимися вверенного ему класса; работу с учителями, преподающими в данном классе; работу с родителями учащихся или их законными представителями. "/>
          <p:cNvPicPr>
            <a:picLocks noChangeAspect="1" noChangeArrowheads="1"/>
          </p:cNvPicPr>
          <p:nvPr/>
        </p:nvPicPr>
        <p:blipFill>
          <a:blip r:embed="rId4"/>
          <a:srcRect l="3664" t="54292" r="50795" b="1383"/>
          <a:stretch>
            <a:fillRect/>
          </a:stretch>
        </p:blipFill>
        <p:spPr bwMode="auto">
          <a:xfrm>
            <a:off x="357158" y="4531901"/>
            <a:ext cx="2928958" cy="2138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honoteka.org/uploads/posts/2021-04/1618972309_20-phonoteka_org-p-fon-dlya-fotoshopa-shkolnaya-tematika-24.jpg"/>
          <p:cNvPicPr>
            <a:picLocks noChangeAspect="1" noChangeArrowheads="1"/>
          </p:cNvPicPr>
          <p:nvPr/>
        </p:nvPicPr>
        <p:blipFill>
          <a:blip r:embed="rId2"/>
          <a:srcRect r="31561" b="27932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0484" name="Picture 4" descr="https://xn--18-dlcmpmtfrn.xn--p1ai/wp-content/uploads/2019/07/5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986365">
            <a:off x="642910" y="714356"/>
            <a:ext cx="4629252" cy="2479813"/>
          </a:xfrm>
          <a:prstGeom prst="rect">
            <a:avLst/>
          </a:prstGeom>
          <a:noFill/>
        </p:spPr>
      </p:pic>
      <p:sp>
        <p:nvSpPr>
          <p:cNvPr id="20486" name="AutoShape 6" descr="http://malenkayastrana.68edu.ru/uploads/uploads/luchshe-vse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8" name="Picture 8" descr="https://im0-tub-ru.yandex.net/i?id=84aff377e90053c65be9133db28626d5&amp;ref=rim&amp;n=33&amp;w=215&amp;h=1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357694"/>
            <a:ext cx="2764651" cy="1928826"/>
          </a:xfrm>
          <a:prstGeom prst="rect">
            <a:avLst/>
          </a:prstGeom>
          <a:noFill/>
        </p:spPr>
      </p:pic>
      <p:pic>
        <p:nvPicPr>
          <p:cNvPr id="20492" name="Picture 12" descr="https://cf2.ppt-online.org/files2/slide/s/sTEiu0Zh36eB2DKy8tcnpFmgrVLdYSqCHPz5oxlQkN/slide-1.jpg"/>
          <p:cNvPicPr>
            <a:picLocks noChangeAspect="1" noChangeArrowheads="1"/>
          </p:cNvPicPr>
          <p:nvPr/>
        </p:nvPicPr>
        <p:blipFill>
          <a:blip r:embed="rId5"/>
          <a:srcRect t="15527" b="7919"/>
          <a:stretch>
            <a:fillRect/>
          </a:stretch>
        </p:blipFill>
        <p:spPr bwMode="auto">
          <a:xfrm rot="447830">
            <a:off x="3967091" y="3149907"/>
            <a:ext cx="4631740" cy="1987576"/>
          </a:xfrm>
          <a:prstGeom prst="rect">
            <a:avLst/>
          </a:prstGeom>
          <a:noFill/>
        </p:spPr>
      </p:pic>
      <p:pic>
        <p:nvPicPr>
          <p:cNvPr id="20494" name="Picture 14" descr="https://fs.znanio.ru/d5af0e/56/6d/c7c813a0893c007085157eb12cff48f63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428604"/>
            <a:ext cx="2714644" cy="20395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honoteka.org/uploads/posts/2021-04/1618972309_20-phonoteka_org-p-fon-dlya-fotoshopa-shkolnaya-tematika-24.jpg"/>
          <p:cNvPicPr>
            <a:picLocks noChangeAspect="1" noChangeArrowheads="1"/>
          </p:cNvPicPr>
          <p:nvPr/>
        </p:nvPicPr>
        <p:blipFill>
          <a:blip r:embed="rId2"/>
          <a:srcRect r="31561" b="27932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357166"/>
            <a:ext cx="73581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 учителями, преподающими в классе: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Консультации классного руководителя с учителями-предметниками.</a:t>
            </a:r>
          </a:p>
          <a:p>
            <a:pPr lvl="0"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Проведение мини-педсоветов.</a:t>
            </a:r>
          </a:p>
          <a:p>
            <a:pPr lvl="0"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Привлечение учителей к участию во 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внутриклассных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делах.</a:t>
            </a:r>
          </a:p>
          <a:p>
            <a:pPr lvl="0"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Привлечение учителей к участию в родительских собраниях.</a:t>
            </a:r>
          </a:p>
        </p:txBody>
      </p:sp>
      <p:pic>
        <p:nvPicPr>
          <p:cNvPr id="24578" name="Picture 2" descr="https://sun9-73.userapi.com/impf/c846322/v846322142/13b533/bL8MIFhZ8GU.jpg?size=604x412&amp;quality=96&amp;sign=5f9cfc9a9edf603f61bb3130cbfa347b&amp;type=album"/>
          <p:cNvPicPr>
            <a:picLocks noChangeAspect="1" noChangeArrowheads="1"/>
          </p:cNvPicPr>
          <p:nvPr/>
        </p:nvPicPr>
        <p:blipFill>
          <a:blip r:embed="rId3"/>
          <a:srcRect l="5319" t="11636" r="2483" b="3519"/>
          <a:stretch>
            <a:fillRect/>
          </a:stretch>
        </p:blipFill>
        <p:spPr bwMode="auto">
          <a:xfrm>
            <a:off x="6215074" y="4972359"/>
            <a:ext cx="2928926" cy="1885641"/>
          </a:xfrm>
          <a:prstGeom prst="rect">
            <a:avLst/>
          </a:prstGeom>
          <a:noFill/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honoteka.org/uploads/posts/2021-04/1618972309_20-phonoteka_org-p-fon-dlya-fotoshopa-shkolnaya-tematika-24.jpg"/>
          <p:cNvPicPr>
            <a:picLocks noChangeAspect="1" noChangeArrowheads="1"/>
          </p:cNvPicPr>
          <p:nvPr/>
        </p:nvPicPr>
        <p:blipFill>
          <a:blip r:embed="rId2"/>
          <a:srcRect r="31561" b="27932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0"/>
            <a:ext cx="78581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 родителями обучающихся или их законными представителями: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Регулярное информирование родителей об успехах и проблемах детей.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Помощь родителям в регулировании их отношений с администрацией и учителями.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родительских собраний.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работы родительских комитетов классов.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Привлечение родителей к участию в делах класса.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классных семейных праздников.</a:t>
            </a:r>
            <a:endParaRPr lang="ru-RU" sz="2400" dirty="0"/>
          </a:p>
        </p:txBody>
      </p:sp>
      <p:pic>
        <p:nvPicPr>
          <p:cNvPr id="23554" name="Picture 2" descr="https://ds05.infourok.ru/uploads/ex/1255/0016bb1c-b2c7372b/hello_html_107043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034155"/>
            <a:ext cx="3214710" cy="2647910"/>
          </a:xfrm>
          <a:prstGeom prst="rect">
            <a:avLst/>
          </a:prstGeom>
          <a:noFill/>
          <a:effectLst/>
        </p:spPr>
      </p:pic>
      <p:pic>
        <p:nvPicPr>
          <p:cNvPr id="23556" name="Picture 4" descr="https://cspsid-pechatniki.ru/800/600/https/nsportal.ru/sites/default/files/styles/media_gallery_large/public/gallery/2017/03/27/vzaimodeystvie_s_roditelyami/rod_sob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999768"/>
            <a:ext cx="4071966" cy="2701072"/>
          </a:xfrm>
          <a:prstGeom prst="rect">
            <a:avLst/>
          </a:prstGeom>
          <a:noFill/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honoteka.org/uploads/posts/2021-04/1618972309_20-phonoteka_org-p-fon-dlya-fotoshopa-shkolnaya-tematika-24.jpg"/>
          <p:cNvPicPr>
            <a:picLocks noChangeAspect="1" noChangeArrowheads="1"/>
          </p:cNvPicPr>
          <p:nvPr/>
        </p:nvPicPr>
        <p:blipFill>
          <a:blip r:embed="rId2"/>
          <a:srcRect r="31561" b="27932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s://catherineasquithgallery.com/uploads/posts/2021-02/1612502366_118-p-serii-fon-s-klipartom-shkola-2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7720"/>
            <a:ext cx="8422036" cy="66074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3108" y="2500306"/>
            <a:ext cx="5178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Monotype Corsiva" pitchFamily="66" charset="0"/>
              </a:rPr>
              <a:t>Спасибо за внимание!</a:t>
            </a:r>
            <a:endParaRPr lang="ru-RU" sz="48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63</Words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29</cp:revision>
  <dcterms:created xsi:type="dcterms:W3CDTF">2021-10-27T12:59:38Z</dcterms:created>
  <dcterms:modified xsi:type="dcterms:W3CDTF">2021-10-27T19:11:20Z</dcterms:modified>
</cp:coreProperties>
</file>