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9" r:id="rId3"/>
    <p:sldId id="280" r:id="rId4"/>
    <p:sldId id="281" r:id="rId5"/>
    <p:sldId id="282" r:id="rId6"/>
    <p:sldId id="283" r:id="rId7"/>
    <p:sldId id="284" r:id="rId8"/>
    <p:sldId id="286" r:id="rId9"/>
    <p:sldId id="295" r:id="rId10"/>
    <p:sldId id="306" r:id="rId11"/>
    <p:sldId id="289" r:id="rId12"/>
    <p:sldId id="291" r:id="rId13"/>
    <p:sldId id="293" r:id="rId14"/>
    <p:sldId id="290" r:id="rId15"/>
    <p:sldId id="292" r:id="rId16"/>
    <p:sldId id="294" r:id="rId17"/>
    <p:sldId id="305" r:id="rId18"/>
    <p:sldId id="303" r:id="rId19"/>
    <p:sldId id="296" r:id="rId20"/>
    <p:sldId id="297" r:id="rId21"/>
    <p:sldId id="298" r:id="rId22"/>
    <p:sldId id="308" r:id="rId23"/>
    <p:sldId id="30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5" d="100"/>
          <a:sy n="95" d="100"/>
        </p:scale>
        <p:origin x="-2094"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4" name="Прямоугольник 3"/>
          <p:cNvSpPr/>
          <p:nvPr/>
        </p:nvSpPr>
        <p:spPr>
          <a:xfrm>
            <a:off x="4572000" y="1928802"/>
            <a:ext cx="4572000"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Прыткова</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Татьяна Леонидовна</a:t>
            </a:r>
          </a:p>
          <a:p>
            <a:pPr algn="ctr"/>
            <a:endPar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ru-RU"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ОГКОУ </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Родниковская</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коррекционная школа-интернат»</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4" descr="C:\Users\Дом\Desktop\IMG_20191004_134033.jpg"/>
          <p:cNvPicPr>
            <a:picLocks noChangeAspect="1" noChangeArrowheads="1"/>
          </p:cNvPicPr>
          <p:nvPr/>
        </p:nvPicPr>
        <p:blipFill>
          <a:blip r:embed="rId3" cstate="print"/>
          <a:srcRect l="28953" t="17469" r="29065" b="40077"/>
          <a:stretch>
            <a:fillRect/>
          </a:stretch>
        </p:blipFill>
        <p:spPr bwMode="auto">
          <a:xfrm>
            <a:off x="1428728" y="571480"/>
            <a:ext cx="2825334" cy="4512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4" name="Прямоугольник с двумя скругленными противолежащими углами 3"/>
          <p:cNvSpPr/>
          <p:nvPr/>
        </p:nvSpPr>
        <p:spPr>
          <a:xfrm>
            <a:off x="7143768" y="5857892"/>
            <a:ext cx="1857388" cy="642942"/>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rgbClr val="C00000"/>
                </a:solidFill>
                <a:latin typeface="Times New Roman" pitchFamily="18" charset="0"/>
                <a:cs typeface="Times New Roman" pitchFamily="18" charset="0"/>
              </a:rPr>
              <a:t>Игротерапия</a:t>
            </a:r>
            <a:endParaRPr lang="ru-RU" b="1" dirty="0" smtClean="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214282" y="4929198"/>
            <a:ext cx="1714512" cy="71438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C00000"/>
                </a:solidFill>
                <a:latin typeface="Times New Roman" pitchFamily="18" charset="0"/>
                <a:cs typeface="Times New Roman" pitchFamily="18" charset="0"/>
              </a:rPr>
              <a:t>Изотерапия</a:t>
            </a:r>
            <a:endParaRPr lang="ru-RU" sz="20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7422" y="5857892"/>
            <a:ext cx="2143140" cy="642942"/>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C00000"/>
                </a:solidFill>
                <a:latin typeface="Times New Roman" pitchFamily="18" charset="0"/>
                <a:cs typeface="Times New Roman" pitchFamily="18" charset="0"/>
              </a:rPr>
              <a:t>Музыкатерапия</a:t>
            </a:r>
            <a:endParaRPr lang="ru-RU" sz="2000" b="1" dirty="0">
              <a:solidFill>
                <a:srgbClr val="C00000"/>
              </a:solidFill>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5000628" y="5072074"/>
            <a:ext cx="1928826" cy="642942"/>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C00000"/>
                </a:solidFill>
                <a:latin typeface="Times New Roman" pitchFamily="18" charset="0"/>
                <a:cs typeface="Times New Roman" pitchFamily="18" charset="0"/>
              </a:rPr>
              <a:t>Пескотерапия</a:t>
            </a:r>
            <a:endParaRPr lang="ru-RU" sz="2000" b="1" dirty="0">
              <a:solidFill>
                <a:srgbClr val="C00000"/>
              </a:solidFill>
              <a:latin typeface="Times New Roman" pitchFamily="18" charset="0"/>
              <a:cs typeface="Times New Roman" pitchFamily="18" charset="0"/>
            </a:endParaRPr>
          </a:p>
        </p:txBody>
      </p:sp>
      <p:pic>
        <p:nvPicPr>
          <p:cNvPr id="8" name="Picture 2" descr="https://ds04.infourok.ru/uploads/ex/0ce7/00082336-e92f1908/img8.jpg"/>
          <p:cNvPicPr>
            <a:picLocks noChangeAspect="1" noChangeArrowheads="1"/>
          </p:cNvPicPr>
          <p:nvPr/>
        </p:nvPicPr>
        <p:blipFill>
          <a:blip r:embed="rId3"/>
          <a:srcRect/>
          <a:stretch>
            <a:fillRect/>
          </a:stretch>
        </p:blipFill>
        <p:spPr bwMode="auto">
          <a:xfrm>
            <a:off x="1857356" y="-214338"/>
            <a:ext cx="6484370" cy="4214842"/>
          </a:xfrm>
          <a:prstGeom prst="rect">
            <a:avLst/>
          </a:prstGeom>
          <a:noFill/>
          <a:effectLst>
            <a:softEdge rad="127000"/>
          </a:effectLst>
        </p:spPr>
      </p:pic>
      <p:sp>
        <p:nvSpPr>
          <p:cNvPr id="3" name="Прямоугольник с двумя скругленными противолежащими углами 2"/>
          <p:cNvSpPr/>
          <p:nvPr/>
        </p:nvSpPr>
        <p:spPr>
          <a:xfrm>
            <a:off x="3214678" y="3357562"/>
            <a:ext cx="4000528" cy="500066"/>
          </a:xfrm>
          <a:prstGeom prst="round2DiagRect">
            <a:avLst/>
          </a:prstGeom>
          <a:solidFill>
            <a:srgbClr val="FFFF99">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FF00"/>
                </a:solidFill>
                <a:latin typeface="Times New Roman" pitchFamily="18" charset="0"/>
                <a:cs typeface="Times New Roman" pitchFamily="18" charset="0"/>
              </a:rPr>
              <a:t>СКАЗКОТЕРАПИЯ</a:t>
            </a:r>
            <a:endParaRPr lang="ru-RU" sz="2800" b="1" dirty="0">
              <a:solidFill>
                <a:srgbClr val="FFFF00"/>
              </a:solidFill>
              <a:latin typeface="Times New Roman" pitchFamily="18" charset="0"/>
              <a:cs typeface="Times New Roman" pitchFamily="18" charset="0"/>
            </a:endParaRPr>
          </a:p>
        </p:txBody>
      </p:sp>
      <p:sp>
        <p:nvSpPr>
          <p:cNvPr id="9" name="Стрелка вниз 8"/>
          <p:cNvSpPr/>
          <p:nvPr/>
        </p:nvSpPr>
        <p:spPr>
          <a:xfrm rot="2446729">
            <a:off x="2231240" y="3739283"/>
            <a:ext cx="327086" cy="12664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972371">
            <a:off x="3573004" y="3992525"/>
            <a:ext cx="371451" cy="17145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rot="20209920" flipH="1">
            <a:off x="5826691" y="3902367"/>
            <a:ext cx="375761" cy="10715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9990484">
            <a:off x="7303510" y="4006272"/>
            <a:ext cx="357190" cy="17859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0721" name="Rectangle 1"/>
          <p:cNvSpPr>
            <a:spLocks noChangeArrowheads="1"/>
          </p:cNvSpPr>
          <p:nvPr/>
        </p:nvSpPr>
        <p:spPr bwMode="auto">
          <a:xfrm>
            <a:off x="1000068" y="500042"/>
            <a:ext cx="814393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effectLst/>
                <a:latin typeface="Times New Roman" pitchFamily="18" charset="0"/>
                <a:ea typeface="Times New Roman" pitchFamily="18" charset="0"/>
                <a:cs typeface="Times New Roman" pitchFamily="18" charset="0"/>
              </a:rPr>
              <a:t>своеообразием</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 моей </a:t>
            </a:r>
            <a:r>
              <a:rPr kumimoji="0" lang="ru-RU" sz="2400" b="1" i="0" u="none" strike="noStrike" cap="none" normalizeH="0" baseline="0" dirty="0" smtClean="0">
                <a:ln>
                  <a:noFill/>
                </a:ln>
                <a:effectLst/>
                <a:latin typeface="Times New Roman" pitchFamily="18" charset="0"/>
                <a:ea typeface="Times New Roman" pitchFamily="18" charset="0"/>
                <a:cs typeface="Times New Roman" pitchFamily="18" charset="0"/>
              </a:rPr>
              <a:t>практической работы</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 является то, что в </a:t>
            </a:r>
            <a:r>
              <a:rPr kumimoji="0" lang="ru-RU" sz="2400" b="1" i="0" u="none" strike="noStrike" cap="none" normalizeH="0" baseline="0" dirty="0" smtClean="0">
                <a:ln>
                  <a:noFill/>
                </a:ln>
                <a:effectLst/>
                <a:latin typeface="Times New Roman" pitchFamily="18" charset="0"/>
                <a:ea typeface="Times New Roman" pitchFamily="18" charset="0"/>
                <a:cs typeface="Times New Roman" pitchFamily="18" charset="0"/>
              </a:rPr>
              <a:t>работе с детьми</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 используется </a:t>
            </a:r>
          </a:p>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интеграция </a:t>
            </a:r>
            <a:r>
              <a:rPr kumimoji="0" lang="ru-RU" sz="2400" b="1" i="0" u="none" strike="noStrike" cap="none" normalizeH="0" baseline="0" dirty="0" smtClean="0">
                <a:ln>
                  <a:noFill/>
                </a:ln>
                <a:effectLst/>
                <a:latin typeface="Times New Roman" pitchFamily="18" charset="0"/>
                <a:ea typeface="Times New Roman" pitchFamily="18" charset="0"/>
                <a:cs typeface="Times New Roman" pitchFamily="18" charset="0"/>
              </a:rPr>
              <a:t>методов</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effectLst/>
                <a:latin typeface="Times New Roman" pitchFamily="18" charset="0"/>
                <a:ea typeface="Times New Roman" pitchFamily="18" charset="0"/>
                <a:cs typeface="Times New Roman" pitchFamily="18" charset="0"/>
              </a:rPr>
              <a:t>сказкотерапии</a:t>
            </a:r>
            <a:r>
              <a:rPr kumimoji="0" lang="ru-RU" sz="2400" b="1" i="0" u="none" strike="noStrike" cap="none" normalizeH="0" baseline="0" dirty="0" smtClean="0">
                <a:ln>
                  <a:noFill/>
                </a:ln>
                <a:effectLst/>
                <a:latin typeface="Times New Roman" pitchFamily="18" charset="0"/>
                <a:ea typeface="Times New Roman" pitchFamily="18" charset="0"/>
                <a:cs typeface="Times New Roman" pitchFamily="18" charset="0"/>
              </a:rPr>
              <a:t> и элементов </a:t>
            </a:r>
            <a:r>
              <a:rPr kumimoji="0" lang="ru-RU" sz="2400" b="1" i="0" u="none" strike="noStrike" cap="none" normalizeH="0" baseline="0" dirty="0" err="1" smtClean="0">
                <a:ln>
                  <a:noFill/>
                </a:ln>
                <a:effectLst/>
                <a:latin typeface="Times New Roman" pitchFamily="18" charset="0"/>
                <a:ea typeface="Times New Roman" pitchFamily="18" charset="0"/>
                <a:cs typeface="Times New Roman" pitchFamily="18" charset="0"/>
              </a:rPr>
              <a:t>арт</a:t>
            </a:r>
            <a:r>
              <a:rPr kumimoji="0" lang="ru-RU" sz="2400" b="1" i="0" u="none" strike="noStrike" cap="none" normalizeH="0" baseline="0" dirty="0" smtClean="0">
                <a:ln>
                  <a:noFill/>
                </a:ln>
                <a:effectLst/>
                <a:latin typeface="Times New Roman" pitchFamily="18" charset="0"/>
                <a:ea typeface="Times New Roman" pitchFamily="18" charset="0"/>
                <a:cs typeface="Times New Roman" pitchFamily="18" charset="0"/>
              </a:rPr>
              <a:t> – терапии</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baseline="0" dirty="0" smtClean="0">
                <a:ln>
                  <a:noFill/>
                </a:ln>
                <a:effectLst/>
                <a:latin typeface="Times New Roman" pitchFamily="18" charset="0"/>
                <a:ea typeface="Times New Roman" pitchFamily="18" charset="0"/>
                <a:cs typeface="Times New Roman" pitchFamily="18" charset="0"/>
              </a:rPr>
              <a:t>Техники используемые на занятиях</a:t>
            </a: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effectLst/>
              <a:latin typeface="Times New Roman" pitchFamily="18" charset="0"/>
              <a:cs typeface="Times New Roman" pitchFamily="18" charset="0"/>
            </a:endParaRPr>
          </a:p>
          <a:p>
            <a:pPr lvl="0" indent="180975" fontAlgn="base">
              <a:spcBef>
                <a:spcPct val="0"/>
              </a:spcBef>
              <a:spcAft>
                <a:spcPct val="0"/>
              </a:spcAft>
            </a:pPr>
            <a:r>
              <a:rPr lang="ru-RU" sz="2400" b="1" dirty="0" err="1" smtClean="0">
                <a:solidFill>
                  <a:srgbClr val="00B050"/>
                </a:solidFill>
                <a:latin typeface="Times New Roman" pitchFamily="18" charset="0"/>
                <a:ea typeface="Calibri" pitchFamily="34" charset="0"/>
                <a:cs typeface="Times New Roman" pitchFamily="18" charset="0"/>
              </a:rPr>
              <a:t>Изотерапия</a:t>
            </a:r>
            <a:r>
              <a:rPr lang="ru-RU" sz="2400" dirty="0" smtClean="0">
                <a:solidFill>
                  <a:srgbClr val="00B050"/>
                </a:solidFill>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это мощное средство самовыражения облегчающее  путь для проявления чувств. </a:t>
            </a:r>
          </a:p>
        </p:txBody>
      </p:sp>
      <p:pic>
        <p:nvPicPr>
          <p:cNvPr id="5" name="Picture 3" descr="Картинки по запросу Методика Драконовы ключи"/>
          <p:cNvPicPr>
            <a:picLocks noChangeAspect="1" noChangeArrowheads="1"/>
          </p:cNvPicPr>
          <p:nvPr/>
        </p:nvPicPr>
        <p:blipFill>
          <a:blip r:embed="rId3"/>
          <a:srcRect/>
          <a:stretch>
            <a:fillRect/>
          </a:stretch>
        </p:blipFill>
        <p:spPr bwMode="auto">
          <a:xfrm>
            <a:off x="5000628" y="3214686"/>
            <a:ext cx="4643470" cy="3381658"/>
          </a:xfrm>
          <a:prstGeom prst="rect">
            <a:avLst/>
          </a:prstGeom>
          <a:noFill/>
          <a:effectLst>
            <a:softEdge rad="127000"/>
          </a:effectLst>
        </p:spPr>
      </p:pic>
      <p:pic>
        <p:nvPicPr>
          <p:cNvPr id="6" name="Рисунок 5" descr="C:\Users\Дом\Desktop\Новая папка\Lenovo_A1000_IMG_20180415_132129.jpg"/>
          <p:cNvPicPr/>
          <p:nvPr/>
        </p:nvPicPr>
        <p:blipFill>
          <a:blip r:embed="rId4" cstate="print"/>
          <a:srcRect l="7832" t="26102" r="3446" b="16928"/>
          <a:stretch>
            <a:fillRect/>
          </a:stretch>
        </p:blipFill>
        <p:spPr bwMode="auto">
          <a:xfrm>
            <a:off x="531388" y="3438210"/>
            <a:ext cx="1708756" cy="2127340"/>
          </a:xfrm>
          <a:prstGeom prst="ellipse">
            <a:avLst/>
          </a:prstGeom>
          <a:ln w="190500" cap="rnd">
            <a:solidFill>
              <a:srgbClr val="C8C6BD"/>
            </a:solidFill>
            <a:prstDash val="solid"/>
          </a:ln>
          <a:effectLst>
            <a:outerShdw blurRad="127000" algn="bl" rotWithShape="0">
              <a:srgbClr val="000000"/>
            </a:outerShdw>
          </a:effectLst>
          <a:scene3d>
            <a:camera prst="orthographicFront"/>
            <a:lightRig rig="threePt" dir="t">
              <a:rot lat="0" lon="0" rev="19200000"/>
            </a:lightRig>
          </a:scene3d>
          <a:sp3d extrusionH="25400">
            <a:bevelT w="304800" h="152400" prst="hardEdge"/>
            <a:extrusionClr>
              <a:srgbClr val="000000"/>
            </a:extrusionClr>
          </a:sp3d>
        </p:spPr>
      </p:pic>
      <p:pic>
        <p:nvPicPr>
          <p:cNvPr id="7" name="Рисунок 6" descr="C:\Users\Дом\Desktop\Новая папка\Lenovo_A1000_IMG_20180415_132138.jpg"/>
          <p:cNvPicPr/>
          <p:nvPr/>
        </p:nvPicPr>
        <p:blipFill>
          <a:blip r:embed="rId5" cstate="print"/>
          <a:srcRect l="6457" t="14591" r="5270" b="23856"/>
          <a:stretch>
            <a:fillRect/>
          </a:stretch>
        </p:blipFill>
        <p:spPr bwMode="auto">
          <a:xfrm rot="16200000">
            <a:off x="2410968" y="4804215"/>
            <a:ext cx="1823878" cy="1930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071538" y="500042"/>
            <a:ext cx="8501090" cy="1200329"/>
          </a:xfrm>
          <a:prstGeom prst="rect">
            <a:avLst/>
          </a:prstGeom>
        </p:spPr>
        <p:txBody>
          <a:bodyPr wrap="square">
            <a:spAutoFit/>
          </a:bodyPr>
          <a:lstStyle/>
          <a:p>
            <a:pPr lvl="0" indent="180975" fontAlgn="base">
              <a:spcBef>
                <a:spcPct val="0"/>
              </a:spcBef>
              <a:spcAft>
                <a:spcPct val="0"/>
              </a:spcAft>
            </a:pPr>
            <a:r>
              <a:rPr lang="ru-RU" dirty="0" smtClean="0">
                <a:latin typeface="Times New Roman" pitchFamily="18" charset="0"/>
                <a:ea typeface="Calibri" pitchFamily="34" charset="0"/>
                <a:cs typeface="Times New Roman" pitchFamily="18" charset="0"/>
              </a:rPr>
              <a:t>Применяю  в игровой форме разнообразные методы и техники ( марание, штриховка, каракули, </a:t>
            </a:r>
            <a:r>
              <a:rPr lang="ru-RU" dirty="0" err="1" smtClean="0">
                <a:latin typeface="Times New Roman" pitchFamily="18" charset="0"/>
                <a:ea typeface="Calibri" pitchFamily="34" charset="0"/>
                <a:cs typeface="Times New Roman" pitchFamily="18" charset="0"/>
              </a:rPr>
              <a:t>кляксография</a:t>
            </a:r>
            <a:r>
              <a:rPr lang="ru-RU" dirty="0" smtClean="0">
                <a:latin typeface="Times New Roman" pitchFamily="18" charset="0"/>
                <a:ea typeface="Calibri" pitchFamily="34" charset="0"/>
                <a:cs typeface="Times New Roman" pitchFamily="18" charset="0"/>
              </a:rPr>
              <a:t>, </a:t>
            </a:r>
            <a:r>
              <a:rPr lang="ru-RU" dirty="0" smtClean="0">
                <a:latin typeface="Times New Roman" pitchFamily="18" charset="0"/>
                <a:ea typeface="Times New Roman" pitchFamily="18" charset="0"/>
                <a:cs typeface="Times New Roman" pitchFamily="18" charset="0"/>
              </a:rPr>
              <a:t>монотипия, рисование пальцами, тиснение, рисование сухими  листьями, сыпучими материалами , лепка из пластилина </a:t>
            </a:r>
          </a:p>
          <a:p>
            <a:pPr lvl="0" indent="180975" fontAlgn="base">
              <a:spcBef>
                <a:spcPct val="0"/>
              </a:spcBef>
              <a:spcAft>
                <a:spcPct val="0"/>
              </a:spcAft>
            </a:pPr>
            <a:r>
              <a:rPr lang="ru-RU" dirty="0" smtClean="0">
                <a:latin typeface="Times New Roman" pitchFamily="18" charset="0"/>
                <a:ea typeface="Times New Roman" pitchFamily="18" charset="0"/>
                <a:cs typeface="Times New Roman" pitchFamily="18" charset="0"/>
              </a:rPr>
              <a:t>и соленого теста.</a:t>
            </a:r>
            <a:endParaRPr lang="ru-RU" dirty="0" smtClean="0">
              <a:latin typeface="Times New Roman" pitchFamily="18" charset="0"/>
              <a:cs typeface="Times New Roman" pitchFamily="18" charset="0"/>
            </a:endParaRPr>
          </a:p>
        </p:txBody>
      </p:sp>
      <p:pic>
        <p:nvPicPr>
          <p:cNvPr id="4" name="Рисунок 3"/>
          <p:cNvPicPr/>
          <p:nvPr/>
        </p:nvPicPr>
        <p:blipFill>
          <a:blip r:embed="rId3">
            <a:extLst>
              <a:ext uri="{28A0092B-C50C-407E-A947-70E740481C1C}">
                <a14:useLocalDpi xmlns:a14="http://schemas.microsoft.com/office/drawing/2010/main" xmlns="" val="0"/>
              </a:ext>
            </a:extLst>
          </a:blip>
          <a:srcRect/>
          <a:stretch>
            <a:fillRect/>
          </a:stretch>
        </p:blipFill>
        <p:spPr bwMode="auto">
          <a:xfrm>
            <a:off x="142844" y="1928802"/>
            <a:ext cx="2571768" cy="2071702"/>
          </a:xfrm>
          <a:prstGeom prst="rect">
            <a:avLst/>
          </a:prstGeom>
          <a:noFill/>
        </p:spPr>
      </p:pic>
      <p:pic>
        <p:nvPicPr>
          <p:cNvPr id="6" name="Picture 5" descr="Картинки по запросу кляксография"/>
          <p:cNvPicPr>
            <a:picLocks noChangeAspect="1" noChangeArrowheads="1"/>
          </p:cNvPicPr>
          <p:nvPr/>
        </p:nvPicPr>
        <p:blipFill>
          <a:blip r:embed="rId4"/>
          <a:srcRect/>
          <a:stretch>
            <a:fillRect/>
          </a:stretch>
        </p:blipFill>
        <p:spPr bwMode="auto">
          <a:xfrm>
            <a:off x="4714876" y="3143248"/>
            <a:ext cx="2667051" cy="2000289"/>
          </a:xfrm>
          <a:prstGeom prst="rect">
            <a:avLst/>
          </a:prstGeom>
          <a:noFill/>
        </p:spPr>
      </p:pic>
      <p:pic>
        <p:nvPicPr>
          <p:cNvPr id="7" name="Picture 3" descr="Картинки по запросу тестопластика"/>
          <p:cNvPicPr>
            <a:picLocks noChangeAspect="1" noChangeArrowheads="1"/>
          </p:cNvPicPr>
          <p:nvPr/>
        </p:nvPicPr>
        <p:blipFill>
          <a:blip r:embed="rId5"/>
          <a:srcRect/>
          <a:stretch>
            <a:fillRect/>
          </a:stretch>
        </p:blipFill>
        <p:spPr bwMode="auto">
          <a:xfrm>
            <a:off x="6929454" y="4572008"/>
            <a:ext cx="2857520" cy="186691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cc-m-imagesubtitle-image-8359441294" descr="http://u.jimdo.com/www61/o/s663603e379f47ee3/img/i1e02b1c2ca0129cc/1375550991/std/image.jpg"/>
          <p:cNvPicPr/>
          <p:nvPr/>
        </p:nvPicPr>
        <p:blipFill>
          <a:blip r:embed="rId6"/>
          <a:srcRect/>
          <a:stretch>
            <a:fillRect/>
          </a:stretch>
        </p:blipFill>
        <p:spPr bwMode="auto">
          <a:xfrm>
            <a:off x="2357422" y="2428868"/>
            <a:ext cx="2714644"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2143092" y="214290"/>
            <a:ext cx="7000908" cy="1477328"/>
          </a:xfrm>
          <a:prstGeom prst="rect">
            <a:avLst/>
          </a:prstGeom>
        </p:spPr>
        <p:txBody>
          <a:bodyPr wrap="square">
            <a:spAutoFit/>
          </a:bodyPr>
          <a:lstStyle/>
          <a:p>
            <a:pPr>
              <a:spcAft>
                <a:spcPts val="0"/>
              </a:spcAft>
            </a:pPr>
            <a:r>
              <a:rPr lang="ru-RU" b="1" u="sng" dirty="0" smtClean="0">
                <a:latin typeface="Times New Roman" panose="02020603050405020304" pitchFamily="18" charset="0"/>
                <a:ea typeface="Calibri" panose="020F0502020204030204" pitchFamily="34" charset="0"/>
                <a:cs typeface="Times New Roman" panose="02020603050405020304" pitchFamily="18" charset="0"/>
              </a:rPr>
              <a:t>Рисунок на пене для бритья</a:t>
            </a:r>
            <a:endParaRPr lang="ru-RU"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Пена для бритья – очень необычная поверхность для рисования</a:t>
            </a:r>
            <a:endParaRPr lang="ru-RU"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Эта техника помогает развитию фантазии, воображения, оказывает удивительный успокоительный эффект. Рекомендуется для профилактики и коррекции тревожности и страхов.</a:t>
            </a:r>
            <a:endParaRPr lang="ru-RU" sz="14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8" descr="Картинки по запросу рисунки на пене для бритья"/>
          <p:cNvPicPr>
            <a:picLocks noChangeAspect="1" noChangeArrowheads="1"/>
          </p:cNvPicPr>
          <p:nvPr/>
        </p:nvPicPr>
        <p:blipFill>
          <a:blip r:embed="rId3"/>
          <a:srcRect/>
          <a:stretch>
            <a:fillRect/>
          </a:stretch>
        </p:blipFill>
        <p:spPr bwMode="auto">
          <a:xfrm>
            <a:off x="2285984" y="2285992"/>
            <a:ext cx="5353105" cy="352470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714480" y="571480"/>
            <a:ext cx="6500858" cy="2308324"/>
          </a:xfrm>
          <a:prstGeom prst="rect">
            <a:avLst/>
          </a:prstGeom>
        </p:spPr>
        <p:txBody>
          <a:bodyPr wrap="square">
            <a:spAutoFit/>
          </a:bodyPr>
          <a:lstStyle/>
          <a:p>
            <a:pPr lvl="0" indent="449263" fontAlgn="base">
              <a:spcBef>
                <a:spcPct val="0"/>
              </a:spcBef>
              <a:spcAft>
                <a:spcPct val="0"/>
              </a:spcAft>
            </a:pPr>
            <a:r>
              <a:rPr lang="ru-RU" b="1" i="1" u="sng" dirty="0" smtClean="0">
                <a:solidFill>
                  <a:prstClr val="black"/>
                </a:solidFill>
                <a:latin typeface="Times New Roman" pitchFamily="18" charset="0"/>
                <a:ea typeface="Times New Roman" pitchFamily="18" charset="0"/>
                <a:cs typeface="Times New Roman" pitchFamily="18" charset="0"/>
              </a:rPr>
              <a:t>Музыкотерапия</a:t>
            </a:r>
            <a:r>
              <a:rPr lang="ru-RU" u="sng" dirty="0" smtClean="0">
                <a:solidFill>
                  <a:prstClr val="black"/>
                </a:solidFill>
                <a:ea typeface="Times New Roman" pitchFamily="18" charset="0"/>
                <a:cs typeface="Times New Roman" pitchFamily="18" charset="0"/>
              </a:rPr>
              <a:t> </a:t>
            </a:r>
            <a:r>
              <a:rPr lang="ru-RU" dirty="0" smtClean="0">
                <a:solidFill>
                  <a:prstClr val="black"/>
                </a:solidFill>
                <a:ea typeface="Times New Roman" pitchFamily="18" charset="0"/>
                <a:cs typeface="Times New Roman" pitchFamily="18" charset="0"/>
              </a:rPr>
              <a:t>–</a:t>
            </a:r>
            <a:r>
              <a:rPr lang="ru-RU" dirty="0" smtClean="0">
                <a:solidFill>
                  <a:prstClr val="black"/>
                </a:solidFill>
                <a:latin typeface="Times New Roman" pitchFamily="18" charset="0"/>
                <a:ea typeface="Times New Roman" pitchFamily="18" charset="0"/>
                <a:cs typeface="Times New Roman" pitchFamily="18" charset="0"/>
              </a:rPr>
              <a:t> одно из направлений </a:t>
            </a:r>
            <a:r>
              <a:rPr lang="ru-RU" dirty="0" err="1" smtClean="0">
                <a:solidFill>
                  <a:prstClr val="black"/>
                </a:solidFill>
                <a:latin typeface="Times New Roman" pitchFamily="18" charset="0"/>
                <a:ea typeface="Times New Roman" pitchFamily="18" charset="0"/>
                <a:cs typeface="Times New Roman" pitchFamily="18" charset="0"/>
              </a:rPr>
              <a:t>арт-терапии</a:t>
            </a:r>
            <a:r>
              <a:rPr lang="ru-RU" dirty="0" smtClean="0">
                <a:solidFill>
                  <a:prstClr val="black"/>
                </a:solidFill>
                <a:latin typeface="Times New Roman" pitchFamily="18" charset="0"/>
                <a:ea typeface="Times New Roman" pitchFamily="18" charset="0"/>
                <a:cs typeface="Times New Roman" pitchFamily="18" charset="0"/>
              </a:rPr>
              <a:t>, реализует психотерапию при помощи музыки. Использование музыки может быть активным и пассивным. При активной музыкотерапии ребёнок получает возможность поиграть на музыкальных инструментах. При пассивной </a:t>
            </a:r>
            <a:r>
              <a:rPr lang="ru-RU" dirty="0" smtClean="0">
                <a:solidFill>
                  <a:prstClr val="black"/>
                </a:solidFill>
                <a:ea typeface="Times New Roman" pitchFamily="18" charset="0"/>
                <a:cs typeface="Times New Roman" pitchFamily="18" charset="0"/>
              </a:rPr>
              <a:t>–</a:t>
            </a:r>
            <a:r>
              <a:rPr lang="ru-RU" dirty="0" smtClean="0">
                <a:solidFill>
                  <a:prstClr val="black"/>
                </a:solidFill>
                <a:latin typeface="Times New Roman" pitchFamily="18" charset="0"/>
                <a:ea typeface="Times New Roman" pitchFamily="18" charset="0"/>
                <a:cs typeface="Times New Roman" pitchFamily="18" charset="0"/>
              </a:rPr>
              <a:t> при помощи прослушивания специально подобранной музыки достигается необходимый психотерапевтический эффект. </a:t>
            </a:r>
            <a:r>
              <a:rPr lang="ru-RU" dirty="0" smtClean="0">
                <a:latin typeface="Times New Roman"/>
                <a:ea typeface="Times New Roman"/>
                <a:cs typeface="Times New Roman"/>
              </a:rPr>
              <a:t>очень эффективна в коррекции нарушения общения</a:t>
            </a:r>
            <a:endParaRPr lang="ru-RU" dirty="0">
              <a:solidFill>
                <a:prstClr val="black"/>
              </a:solidFill>
              <a:latin typeface="Arial" pitchFamily="34" charset="0"/>
              <a:cs typeface="Arial" pitchFamily="34" charset="0"/>
            </a:endParaRPr>
          </a:p>
        </p:txBody>
      </p:sp>
      <p:pic>
        <p:nvPicPr>
          <p:cNvPr id="4" name="Picture 2" descr="C:\Users\Андрей\Desktop\Музыкотерапия.jpg"/>
          <p:cNvPicPr>
            <a:picLocks noChangeAspect="1" noChangeArrowheads="1"/>
          </p:cNvPicPr>
          <p:nvPr/>
        </p:nvPicPr>
        <p:blipFill>
          <a:blip r:embed="rId3">
            <a:lum bright="18000"/>
          </a:blip>
          <a:srcRect/>
          <a:stretch>
            <a:fillRect/>
          </a:stretch>
        </p:blipFill>
        <p:spPr bwMode="auto">
          <a:xfrm rot="20921352">
            <a:off x="794812" y="2454560"/>
            <a:ext cx="5715000" cy="3571875"/>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785918" y="428604"/>
            <a:ext cx="6357966" cy="1477328"/>
          </a:xfrm>
          <a:prstGeom prst="rect">
            <a:avLst/>
          </a:prstGeom>
        </p:spPr>
        <p:txBody>
          <a:bodyPr wrap="square">
            <a:spAutoFit/>
          </a:bodyPr>
          <a:lstStyle/>
          <a:p>
            <a:pPr>
              <a:spcAft>
                <a:spcPts val="0"/>
              </a:spcAft>
            </a:pPr>
            <a:r>
              <a:rPr lang="ru-RU" b="1" u="sng" dirty="0" smtClean="0">
                <a:latin typeface="Times New Roman" panose="02020603050405020304" pitchFamily="18" charset="0"/>
                <a:ea typeface="Calibri" panose="020F0502020204030204" pitchFamily="34" charset="0"/>
                <a:cs typeface="Times New Roman" panose="02020603050405020304" pitchFamily="18" charset="0"/>
              </a:rPr>
              <a:t>Песочная терапия</a:t>
            </a:r>
            <a:r>
              <a:rPr lang="ru-RU" dirty="0" smtClean="0">
                <a:latin typeface="Times New Roman" panose="02020603050405020304" pitchFamily="18" charset="0"/>
                <a:ea typeface="Calibri" panose="020F0502020204030204" pitchFamily="34" charset="0"/>
                <a:cs typeface="Times New Roman" panose="02020603050405020304" pitchFamily="18" charset="0"/>
              </a:rPr>
              <a:t> – один из основных механизмов позитивного воздействия песочной терапии основан на том, что ребёнок получает опыт создания маленького мира, являющегося символическим выражением его способности и права строить свою жизнь, свой мир собственными руками.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Картинки по запросу песочная терапия"/>
          <p:cNvPicPr>
            <a:picLocks noChangeAspect="1" noChangeArrowheads="1"/>
          </p:cNvPicPr>
          <p:nvPr/>
        </p:nvPicPr>
        <p:blipFill>
          <a:blip r:embed="rId3"/>
          <a:srcRect/>
          <a:stretch>
            <a:fillRect/>
          </a:stretch>
        </p:blipFill>
        <p:spPr bwMode="auto">
          <a:xfrm>
            <a:off x="3357554" y="2214554"/>
            <a:ext cx="6277659" cy="43036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643010" y="142852"/>
            <a:ext cx="7500990" cy="2308324"/>
          </a:xfrm>
          <a:prstGeom prst="rect">
            <a:avLst/>
          </a:prstGeom>
        </p:spPr>
        <p:txBody>
          <a:bodyPr wrap="square">
            <a:spAutoFit/>
          </a:bodyPr>
          <a:lstStyle/>
          <a:p>
            <a:pPr>
              <a:spcAft>
                <a:spcPts val="0"/>
              </a:spcAft>
            </a:pPr>
            <a:r>
              <a:rPr lang="ru-RU" b="1" u="sng" dirty="0" err="1" smtClean="0">
                <a:latin typeface="Times New Roman" panose="02020603050405020304" pitchFamily="18" charset="0"/>
                <a:ea typeface="Calibri" panose="020F0502020204030204" pitchFamily="34" charset="0"/>
                <a:cs typeface="Times New Roman" panose="02020603050405020304" pitchFamily="18" charset="0"/>
              </a:rPr>
              <a:t>Игротерапия</a:t>
            </a:r>
            <a:r>
              <a:rPr lang="ru-RU" dirty="0" smtClean="0">
                <a:latin typeface="Times New Roman" panose="02020603050405020304" pitchFamily="18" charset="0"/>
                <a:ea typeface="Calibri" panose="020F0502020204030204" pitchFamily="34" charset="0"/>
                <a:cs typeface="Times New Roman" panose="02020603050405020304" pitchFamily="18" charset="0"/>
              </a:rPr>
              <a:t> – метод психотерапевтического воздействия на детей и взрослых с использованием игры. Наблюдение за обучающимися во время игры позволяет выявить проблемы, возможные причины их возникновения. Игровая терапия призвана помочь маленькому пациенту преодолеть сложности развития, исключить проблемы поведения, разобраться, что беспокоит на самом деле. Итог проведенной </a:t>
            </a:r>
            <a:r>
              <a:rPr lang="ru-RU" u="sng" dirty="0" smtClean="0">
                <a:latin typeface="Times New Roman" panose="02020603050405020304" pitchFamily="18" charset="0"/>
                <a:ea typeface="Calibri" panose="020F0502020204030204" pitchFamily="34" charset="0"/>
                <a:cs typeface="Times New Roman" panose="02020603050405020304" pitchFamily="18" charset="0"/>
              </a:rPr>
              <a:t>терапии</a:t>
            </a:r>
            <a:r>
              <a:rPr lang="ru-RU" dirty="0" smtClean="0">
                <a:latin typeface="Times New Roman" panose="02020603050405020304" pitchFamily="18" charset="0"/>
                <a:ea typeface="Calibri" panose="020F0502020204030204" pitchFamily="34" charset="0"/>
                <a:cs typeface="Times New Roman" panose="02020603050405020304" pitchFamily="18" charset="0"/>
              </a:rPr>
              <a:t>: у ребенка должна повыситься самооценка, развиться коммуникативные навыки, понизиться уровень тревожности.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https://yt3.ggpht.com/a/AATXAJwUhYOZj6Vj48OgbSJC_gRpu2TgYhRGkpFPDxM=s900-c-k-c0xffffffff-no-rj-mo"/>
          <p:cNvPicPr>
            <a:picLocks noChangeAspect="1" noChangeArrowheads="1"/>
          </p:cNvPicPr>
          <p:nvPr/>
        </p:nvPicPr>
        <p:blipFill>
          <a:blip r:embed="rId3" cstate="print"/>
          <a:srcRect/>
          <a:stretch>
            <a:fillRect/>
          </a:stretch>
        </p:blipFill>
        <p:spPr bwMode="auto">
          <a:xfrm rot="20738462">
            <a:off x="332481" y="3457760"/>
            <a:ext cx="3067760" cy="306776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000068" y="500042"/>
            <a:ext cx="8143932" cy="4832092"/>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Рекомендации при проведении </a:t>
            </a:r>
            <a:r>
              <a:rPr lang="ru-RU" sz="2000" b="1" dirty="0" err="1" smtClean="0">
                <a:solidFill>
                  <a:srgbClr val="FF0000"/>
                </a:solidFill>
                <a:latin typeface="Times New Roman" pitchFamily="18" charset="0"/>
                <a:cs typeface="Times New Roman" pitchFamily="18" charset="0"/>
              </a:rPr>
              <a:t>сказкотерапии</a:t>
            </a:r>
            <a:r>
              <a:rPr lang="ru-RU" sz="2000" b="1" dirty="0" smtClean="0">
                <a:solidFill>
                  <a:srgbClr val="FF0000"/>
                </a:solidFill>
                <a:latin typeface="Times New Roman" pitchFamily="18" charset="0"/>
                <a:cs typeface="Times New Roman" pitchFamily="18" charset="0"/>
              </a:rPr>
              <a:t> с ребенком</a:t>
            </a:r>
            <a:r>
              <a:rPr lang="ru-RU" dirty="0" smtClean="0">
                <a:solidFill>
                  <a:srgbClr val="FF0000"/>
                </a:solidFill>
                <a:latin typeface="Times New Roman" pitchFamily="18" charset="0"/>
                <a:cs typeface="Times New Roman" pitchFamily="18" charset="0"/>
              </a:rPr>
              <a:t>.</a:t>
            </a:r>
          </a:p>
          <a:p>
            <a:r>
              <a:rPr lang="ru-RU"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В ходе чтения сказок Вы должны учитывать собственное состояние. Не стоит читать, если Вы чем-то сильно встревожены, торопитесь и т.п. Ребенок сразу почувствует несоответствие слов и образов, интонаций и мимики, а беспокойство и тревога передадутся ему. Будьте эмоциональны, читайте с «выражением» и «душой». Это позволит ребенку глубже погрузиться в повествование, сделает сказку интересней и насыщенней. Читая, не следует торопиться, делайте логические паузы, оставляя место для комментариев ребенка и ваших собственных. Вы должны знать, насколько устойчиво внимание о ребенка, как долго он способен продуктивно слушать. Детям с менее устойчивым вниманием лучше читать сказки по частям в течение нескольких дней. Следите за реакцией ребенка на сказки, их отдельные фрагменты. И слова, и поза, и жесты, и мимика – всё это может указывать захвачен ли малыш содержанием или ему скучно. Если внимание ребенка сосредоточено на описываемом действии, Вы – на правильном пути. Если сказка ему не интересна, значит, что-то не так, или ребенок еще не готов её воспринять. После прочтения сказки обсудите её с ребенком.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pic>
        <p:nvPicPr>
          <p:cNvPr id="4098" name="Picture 2" descr="https://pbs.twimg.com/media/ETDy47wXYAAFPa4.jpg"/>
          <p:cNvPicPr>
            <a:picLocks noChangeAspect="1" noChangeArrowheads="1"/>
          </p:cNvPicPr>
          <p:nvPr/>
        </p:nvPicPr>
        <p:blipFill>
          <a:blip r:embed="rId3" cstate="print"/>
          <a:srcRect/>
          <a:stretch>
            <a:fillRect/>
          </a:stretch>
        </p:blipFill>
        <p:spPr bwMode="auto">
          <a:xfrm>
            <a:off x="3357554" y="3857628"/>
            <a:ext cx="3571900" cy="2366384"/>
          </a:xfrm>
          <a:prstGeom prst="rect">
            <a:avLst/>
          </a:prstGeom>
          <a:noFill/>
        </p:spPr>
      </p:pic>
      <p:pic>
        <p:nvPicPr>
          <p:cNvPr id="1026" name="Picture 2" descr="H:\прыткова т. л\IMG_2078.JPG"/>
          <p:cNvPicPr>
            <a:picLocks noChangeAspect="1" noChangeArrowheads="1"/>
          </p:cNvPicPr>
          <p:nvPr/>
        </p:nvPicPr>
        <p:blipFill>
          <a:blip r:embed="rId4" cstate="print"/>
          <a:srcRect/>
          <a:stretch>
            <a:fillRect/>
          </a:stretch>
        </p:blipFill>
        <p:spPr bwMode="auto">
          <a:xfrm>
            <a:off x="1214414" y="1428736"/>
            <a:ext cx="2857520" cy="2143226"/>
          </a:xfrm>
          <a:prstGeom prst="rect">
            <a:avLst/>
          </a:prstGeom>
          <a:noFill/>
        </p:spPr>
      </p:pic>
      <p:pic>
        <p:nvPicPr>
          <p:cNvPr id="2" name="Picture 3" descr="H:\прыткова т. л\IMG_2091.JPG"/>
          <p:cNvPicPr>
            <a:picLocks noChangeAspect="1" noChangeArrowheads="1"/>
          </p:cNvPicPr>
          <p:nvPr/>
        </p:nvPicPr>
        <p:blipFill>
          <a:blip r:embed="rId5" cstate="print"/>
          <a:srcRect/>
          <a:stretch>
            <a:fillRect/>
          </a:stretch>
        </p:blipFill>
        <p:spPr bwMode="auto">
          <a:xfrm>
            <a:off x="5894475" y="1428736"/>
            <a:ext cx="2952652" cy="2214578"/>
          </a:xfrm>
          <a:prstGeom prst="rect">
            <a:avLst/>
          </a:prstGeom>
          <a:noFill/>
        </p:spPr>
      </p:pic>
      <p:sp>
        <p:nvSpPr>
          <p:cNvPr id="6" name="Круглая лента лицом вверх 5"/>
          <p:cNvSpPr/>
          <p:nvPr/>
        </p:nvSpPr>
        <p:spPr>
          <a:xfrm>
            <a:off x="1643042" y="0"/>
            <a:ext cx="6572296" cy="785794"/>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C00000"/>
                </a:solidFill>
                <a:latin typeface="Times New Roman" pitchFamily="18" charset="0"/>
                <a:cs typeface="Times New Roman" pitchFamily="18" charset="0"/>
              </a:rPr>
              <a:t>Пескотерапия</a:t>
            </a:r>
            <a:endParaRPr lang="ru-RU"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2214546" y="1643050"/>
            <a:ext cx="1643074" cy="2190766"/>
          </a:xfrm>
          <a:prstGeom prst="rect">
            <a:avLst/>
          </a:prstGeom>
          <a:noFill/>
          <a:ln w="9525">
            <a:noFill/>
            <a:miter lim="800000"/>
            <a:headEnd/>
            <a:tailEnd/>
          </a:ln>
          <a:effectLst/>
        </p:spPr>
      </p:pic>
      <p:pic>
        <p:nvPicPr>
          <p:cNvPr id="2052" name="Picture 4" descr="G:\фото\декада 2017-2018 уч. год\Т. Л. Прыткова\IMG_20180206_115053.jpg"/>
          <p:cNvPicPr>
            <a:picLocks noChangeAspect="1" noChangeArrowheads="1"/>
          </p:cNvPicPr>
          <p:nvPr/>
        </p:nvPicPr>
        <p:blipFill>
          <a:blip r:embed="rId4" cstate="print"/>
          <a:srcRect/>
          <a:stretch>
            <a:fillRect/>
          </a:stretch>
        </p:blipFill>
        <p:spPr bwMode="auto">
          <a:xfrm>
            <a:off x="4286248" y="1142984"/>
            <a:ext cx="1785950" cy="2381267"/>
          </a:xfrm>
          <a:prstGeom prst="rect">
            <a:avLst/>
          </a:prstGeom>
          <a:noFill/>
        </p:spPr>
      </p:pic>
      <p:pic>
        <p:nvPicPr>
          <p:cNvPr id="2053" name="Picture 5" descr="G:\фото\декада 2017-2018 уч. год\Т. Л. Прыткова\IMG_20180228_132810.jpg"/>
          <p:cNvPicPr>
            <a:picLocks noChangeAspect="1" noChangeArrowheads="1"/>
          </p:cNvPicPr>
          <p:nvPr/>
        </p:nvPicPr>
        <p:blipFill>
          <a:blip r:embed="rId5" cstate="print"/>
          <a:srcRect/>
          <a:stretch>
            <a:fillRect/>
          </a:stretch>
        </p:blipFill>
        <p:spPr bwMode="auto">
          <a:xfrm flipH="1">
            <a:off x="7643834" y="4071942"/>
            <a:ext cx="1660934" cy="2214578"/>
          </a:xfrm>
          <a:prstGeom prst="rect">
            <a:avLst/>
          </a:prstGeom>
          <a:noFill/>
        </p:spPr>
      </p:pic>
      <p:pic>
        <p:nvPicPr>
          <p:cNvPr id="2054" name="Picture 6"/>
          <p:cNvPicPr>
            <a:picLocks noChangeAspect="1" noChangeArrowheads="1"/>
          </p:cNvPicPr>
          <p:nvPr/>
        </p:nvPicPr>
        <p:blipFill>
          <a:blip r:embed="rId6" cstate="print"/>
          <a:srcRect/>
          <a:stretch>
            <a:fillRect/>
          </a:stretch>
        </p:blipFill>
        <p:spPr bwMode="auto">
          <a:xfrm>
            <a:off x="500034" y="4000504"/>
            <a:ext cx="1678683" cy="2238244"/>
          </a:xfrm>
          <a:prstGeom prst="rect">
            <a:avLst/>
          </a:prstGeom>
          <a:noFill/>
          <a:ln w="9525">
            <a:noFill/>
            <a:miter lim="800000"/>
            <a:headEnd/>
            <a:tailEnd/>
          </a:ln>
          <a:effectLst/>
        </p:spPr>
      </p:pic>
      <p:pic>
        <p:nvPicPr>
          <p:cNvPr id="2055" name="Picture 7" descr="G:\для работы\фото 55\Lenovo_A1000_IMG_20180410_101652.jpg"/>
          <p:cNvPicPr>
            <a:picLocks noChangeAspect="1" noChangeArrowheads="1"/>
          </p:cNvPicPr>
          <p:nvPr/>
        </p:nvPicPr>
        <p:blipFill>
          <a:blip r:embed="rId7" cstate="print"/>
          <a:srcRect/>
          <a:stretch>
            <a:fillRect/>
          </a:stretch>
        </p:blipFill>
        <p:spPr bwMode="auto">
          <a:xfrm flipH="1">
            <a:off x="6357950" y="1643051"/>
            <a:ext cx="1500198" cy="2357454"/>
          </a:xfrm>
          <a:prstGeom prst="rect">
            <a:avLst/>
          </a:prstGeom>
          <a:noFill/>
        </p:spPr>
      </p:pic>
      <p:sp>
        <p:nvSpPr>
          <p:cNvPr id="9" name="Круглая лента лицом вверх 8"/>
          <p:cNvSpPr/>
          <p:nvPr/>
        </p:nvSpPr>
        <p:spPr>
          <a:xfrm>
            <a:off x="1643042" y="0"/>
            <a:ext cx="6572296" cy="785794"/>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C00000"/>
                </a:solidFill>
                <a:latin typeface="Times New Roman" pitchFamily="18" charset="0"/>
                <a:cs typeface="Times New Roman" pitchFamily="18" charset="0"/>
              </a:rPr>
              <a:t>Изотерапия</a:t>
            </a:r>
            <a:endParaRPr lang="ru-RU" sz="2000" b="1" dirty="0">
              <a:solidFill>
                <a:srgbClr val="C00000"/>
              </a:solidFill>
              <a:latin typeface="Times New Roman" pitchFamily="18" charset="0"/>
              <a:cs typeface="Times New Roman" pitchFamily="18" charset="0"/>
            </a:endParaRPr>
          </a:p>
        </p:txBody>
      </p:sp>
      <p:pic>
        <p:nvPicPr>
          <p:cNvPr id="8194" name="Picture 2" descr="https://i.ytimg.com/vi/EIvaxuZQTWE/maxresdefault.jpg"/>
          <p:cNvPicPr>
            <a:picLocks noChangeAspect="1" noChangeArrowheads="1"/>
          </p:cNvPicPr>
          <p:nvPr/>
        </p:nvPicPr>
        <p:blipFill>
          <a:blip r:embed="rId8"/>
          <a:srcRect/>
          <a:stretch>
            <a:fillRect/>
          </a:stretch>
        </p:blipFill>
        <p:spPr bwMode="auto">
          <a:xfrm>
            <a:off x="2428860" y="3786190"/>
            <a:ext cx="5072098" cy="2853055"/>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4" name="Прямоугольник 3"/>
          <p:cNvSpPr/>
          <p:nvPr/>
        </p:nvSpPr>
        <p:spPr>
          <a:xfrm>
            <a:off x="1357290" y="571480"/>
            <a:ext cx="7358114" cy="4462760"/>
          </a:xfrm>
          <a:prstGeom prst="rect">
            <a:avLst/>
          </a:prstGeom>
        </p:spPr>
        <p:txBody>
          <a:bodyPr wrap="square">
            <a:spAutoFit/>
          </a:bodyPr>
          <a:lstStyle/>
          <a:p>
            <a:pPr algn="ctr"/>
            <a:r>
              <a:rPr lang="ru-RU" sz="4000" b="1" dirty="0" smtClean="0">
                <a:solidFill>
                  <a:srgbClr val="FF0000"/>
                </a:solidFill>
                <a:latin typeface="Times New Roman" pitchFamily="18" charset="0"/>
                <a:cs typeface="Times New Roman" pitchFamily="18" charset="0"/>
              </a:rPr>
              <a:t>Моё педагогическое кредо:</a:t>
            </a:r>
          </a:p>
          <a:p>
            <a:pPr algn="ctr"/>
            <a:r>
              <a:rPr lang="ru-RU" sz="2800" b="1" dirty="0" smtClean="0">
                <a:latin typeface="Times New Roman" pitchFamily="18" charset="0"/>
                <a:cs typeface="Times New Roman" pitchFamily="18" charset="0"/>
              </a:rPr>
              <a:t>Пускай мне не суждено совершить подвиг, но я горжусь тем, что люди мне доверили самое дорогое – своих детей!</a:t>
            </a:r>
          </a:p>
          <a:p>
            <a:pPr algn="ctr"/>
            <a:endParaRPr lang="ru-RU" b="1" i="1" dirty="0" smtClean="0">
              <a:solidFill>
                <a:srgbClr val="FF0000"/>
              </a:solidFill>
              <a:latin typeface="Times New Roman" pitchFamily="18" charset="0"/>
              <a:cs typeface="Times New Roman" pitchFamily="18" charset="0"/>
            </a:endParaRPr>
          </a:p>
          <a:p>
            <a:pPr algn="ctr"/>
            <a:r>
              <a:rPr lang="ru-RU" sz="4000" b="1" dirty="0" smtClean="0">
                <a:solidFill>
                  <a:srgbClr val="FF0000"/>
                </a:solidFill>
                <a:latin typeface="Times New Roman" pitchFamily="18" charset="0"/>
                <a:cs typeface="Times New Roman" pitchFamily="18" charset="0"/>
              </a:rPr>
              <a:t>Девиз:</a:t>
            </a:r>
          </a:p>
          <a:p>
            <a:pPr algn="ctr"/>
            <a:r>
              <a:rPr lang="ru-RU" sz="2800" b="1" dirty="0" smtClean="0">
                <a:latin typeface="Times New Roman" pitchFamily="18" charset="0"/>
                <a:cs typeface="Times New Roman" pitchFamily="18" charset="0"/>
              </a:rPr>
              <a:t>Дела? Проблемы? Все пустое! Душа ребенка – вот святое! Цветок в душе еще так мал! Успей полить, чтоб не завял!</a:t>
            </a:r>
          </a:p>
          <a:p>
            <a:pPr algn="just"/>
            <a:endParaRPr lang="ru-RU"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3786182" y="785794"/>
            <a:ext cx="2476272" cy="1857204"/>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7643834" y="4000504"/>
            <a:ext cx="1340463" cy="1787284"/>
          </a:xfrm>
          <a:prstGeom prst="rect">
            <a:avLst/>
          </a:prstGeom>
          <a:noFill/>
          <a:ln w="9525">
            <a:noFill/>
            <a:miter lim="800000"/>
            <a:headEnd/>
            <a:tailEnd/>
          </a:ln>
          <a:effectLst/>
        </p:spPr>
      </p:pic>
      <p:pic>
        <p:nvPicPr>
          <p:cNvPr id="3077" name="Picture 5" descr="G:\для работы\фото 55\Lenovo_A1000_IMG_20180424_095913.jpg"/>
          <p:cNvPicPr>
            <a:picLocks noChangeAspect="1" noChangeArrowheads="1"/>
          </p:cNvPicPr>
          <p:nvPr/>
        </p:nvPicPr>
        <p:blipFill>
          <a:blip r:embed="rId5" cstate="print"/>
          <a:srcRect/>
          <a:stretch>
            <a:fillRect/>
          </a:stretch>
        </p:blipFill>
        <p:spPr bwMode="auto">
          <a:xfrm flipH="1">
            <a:off x="6821541" y="1357298"/>
            <a:ext cx="2322459" cy="1390608"/>
          </a:xfrm>
          <a:prstGeom prst="rect">
            <a:avLst/>
          </a:prstGeom>
          <a:noFill/>
        </p:spPr>
      </p:pic>
      <p:pic>
        <p:nvPicPr>
          <p:cNvPr id="3078" name="Picture 6" descr="G:\для работы\фото 55\Lenovo_A1000_IMG_20180424_095834.jpg"/>
          <p:cNvPicPr>
            <a:picLocks noChangeAspect="1" noChangeArrowheads="1"/>
          </p:cNvPicPr>
          <p:nvPr/>
        </p:nvPicPr>
        <p:blipFill>
          <a:blip r:embed="rId6" cstate="print"/>
          <a:srcRect/>
          <a:stretch>
            <a:fillRect/>
          </a:stretch>
        </p:blipFill>
        <p:spPr bwMode="auto">
          <a:xfrm>
            <a:off x="785786" y="1214422"/>
            <a:ext cx="2203150" cy="1319170"/>
          </a:xfrm>
          <a:prstGeom prst="rect">
            <a:avLst/>
          </a:prstGeom>
          <a:noFill/>
        </p:spPr>
      </p:pic>
      <p:pic>
        <p:nvPicPr>
          <p:cNvPr id="7170" name="Picture 2" descr="https://ruroditel.ru/upload/medialibrary/718/71884108a0ab911e366335796f4931eb.jpg"/>
          <p:cNvPicPr>
            <a:picLocks noChangeAspect="1" noChangeArrowheads="1"/>
          </p:cNvPicPr>
          <p:nvPr/>
        </p:nvPicPr>
        <p:blipFill>
          <a:blip r:embed="rId7"/>
          <a:srcRect/>
          <a:stretch>
            <a:fillRect/>
          </a:stretch>
        </p:blipFill>
        <p:spPr bwMode="auto">
          <a:xfrm>
            <a:off x="3214678" y="2857496"/>
            <a:ext cx="4453586" cy="3357586"/>
          </a:xfrm>
          <a:prstGeom prst="rect">
            <a:avLst/>
          </a:prstGeom>
          <a:noFill/>
          <a:effectLst>
            <a:softEdge rad="635000"/>
          </a:effectLst>
        </p:spPr>
      </p:pic>
      <p:sp>
        <p:nvSpPr>
          <p:cNvPr id="9" name="Круглая лента лицом вверх 8"/>
          <p:cNvSpPr/>
          <p:nvPr/>
        </p:nvSpPr>
        <p:spPr>
          <a:xfrm>
            <a:off x="1714480" y="0"/>
            <a:ext cx="6572296" cy="785794"/>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Работа с педагогами и родителями</a:t>
            </a:r>
            <a:endParaRPr lang="ru-RU" sz="2000" b="1" dirty="0">
              <a:solidFill>
                <a:srgbClr val="C00000"/>
              </a:solidFill>
              <a:latin typeface="Times New Roman" pitchFamily="18" charset="0"/>
              <a:cs typeface="Times New Roman" pitchFamily="18" charset="0"/>
            </a:endParaRPr>
          </a:p>
        </p:txBody>
      </p:sp>
      <p:pic>
        <p:nvPicPr>
          <p:cNvPr id="1026" name="Picture 2" descr="C:\Users\Дом\Desktop\DSC06532.JPG"/>
          <p:cNvPicPr>
            <a:picLocks noChangeAspect="1" noChangeArrowheads="1"/>
          </p:cNvPicPr>
          <p:nvPr/>
        </p:nvPicPr>
        <p:blipFill>
          <a:blip r:embed="rId8" cstate="print"/>
          <a:srcRect/>
          <a:stretch>
            <a:fillRect/>
          </a:stretch>
        </p:blipFill>
        <p:spPr bwMode="auto">
          <a:xfrm>
            <a:off x="785786" y="3000372"/>
            <a:ext cx="2190851" cy="1643074"/>
          </a:xfrm>
          <a:prstGeom prst="rect">
            <a:avLst/>
          </a:prstGeom>
          <a:noFill/>
        </p:spPr>
      </p:pic>
      <p:pic>
        <p:nvPicPr>
          <p:cNvPr id="2" name="Picture 3" descr="C:\Users\Дом\Desktop\центр Диалог.JPG"/>
          <p:cNvPicPr>
            <a:picLocks noChangeAspect="1" noChangeArrowheads="1"/>
          </p:cNvPicPr>
          <p:nvPr/>
        </p:nvPicPr>
        <p:blipFill>
          <a:blip r:embed="rId9" cstate="print"/>
          <a:srcRect/>
          <a:stretch>
            <a:fillRect/>
          </a:stretch>
        </p:blipFill>
        <p:spPr bwMode="auto">
          <a:xfrm>
            <a:off x="785786" y="4869662"/>
            <a:ext cx="2214578" cy="16608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714348" y="856496"/>
            <a:ext cx="1352488" cy="2258794"/>
          </a:xfrm>
          <a:prstGeom prst="rect">
            <a:avLst/>
          </a:prstGeom>
          <a:noFill/>
          <a:ln w="9525">
            <a:noFill/>
            <a:miter lim="800000"/>
            <a:headEnd/>
            <a:tailEnd/>
          </a:ln>
          <a:effectLst/>
        </p:spPr>
      </p:pic>
      <p:pic>
        <p:nvPicPr>
          <p:cNvPr id="4099" name="Picture 3" descr="G:\для работы\фото 55\Lenovo_A1000_IMG_20180504_102513.jpg"/>
          <p:cNvPicPr>
            <a:picLocks noChangeAspect="1" noChangeArrowheads="1"/>
          </p:cNvPicPr>
          <p:nvPr/>
        </p:nvPicPr>
        <p:blipFill>
          <a:blip r:embed="rId4" cstate="print"/>
          <a:srcRect/>
          <a:stretch>
            <a:fillRect/>
          </a:stretch>
        </p:blipFill>
        <p:spPr bwMode="auto">
          <a:xfrm>
            <a:off x="4547696" y="1000108"/>
            <a:ext cx="2505485" cy="1500198"/>
          </a:xfrm>
          <a:prstGeom prst="rect">
            <a:avLst/>
          </a:prstGeom>
          <a:noFill/>
        </p:spPr>
      </p:pic>
      <p:sp>
        <p:nvSpPr>
          <p:cNvPr id="6146" name="AutoShape 2" descr="https://abapsikoloji.com/wp-content/uploads/2017/11/oyun-terapis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https://abapsikoloji.com/wp-content/uploads/2017/11/oyun-terapis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https://abapsikoloji.com/wp-content/uploads/2017/11/oyun-terapis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2" name="Picture 8" descr="http://www.appliedbehavioralsolutions.net/wp-content/uploads/2013/10/kids_home.jpg"/>
          <p:cNvPicPr>
            <a:picLocks noChangeAspect="1" noChangeArrowheads="1"/>
          </p:cNvPicPr>
          <p:nvPr/>
        </p:nvPicPr>
        <p:blipFill>
          <a:blip r:embed="rId5"/>
          <a:srcRect/>
          <a:stretch>
            <a:fillRect/>
          </a:stretch>
        </p:blipFill>
        <p:spPr bwMode="auto">
          <a:xfrm>
            <a:off x="2214546" y="3786190"/>
            <a:ext cx="5072098" cy="2920460"/>
          </a:xfrm>
          <a:prstGeom prst="rect">
            <a:avLst/>
          </a:prstGeom>
          <a:noFill/>
          <a:effectLst>
            <a:softEdge rad="317500"/>
          </a:effectLst>
        </p:spPr>
      </p:pic>
      <p:sp>
        <p:nvSpPr>
          <p:cNvPr id="9" name="Круглая лента лицом вверх 8"/>
          <p:cNvSpPr/>
          <p:nvPr/>
        </p:nvSpPr>
        <p:spPr>
          <a:xfrm>
            <a:off x="1643042" y="0"/>
            <a:ext cx="6572296" cy="785794"/>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C00000"/>
                </a:solidFill>
                <a:latin typeface="Times New Roman" pitchFamily="18" charset="0"/>
                <a:cs typeface="Times New Roman" pitchFamily="18" charset="0"/>
              </a:rPr>
              <a:t>Игротерапия</a:t>
            </a:r>
            <a:endParaRPr lang="ru-RU" sz="2000" b="1" dirty="0">
              <a:solidFill>
                <a:srgbClr val="C00000"/>
              </a:solidFill>
              <a:latin typeface="Times New Roman" pitchFamily="18" charset="0"/>
              <a:cs typeface="Times New Roman" pitchFamily="18" charset="0"/>
            </a:endParaRPr>
          </a:p>
        </p:txBody>
      </p:sp>
      <p:pic>
        <p:nvPicPr>
          <p:cNvPr id="2050" name="Picture 2" descr="H:\прыткова т. л\IMG_20190228_132056.jpg"/>
          <p:cNvPicPr>
            <a:picLocks noChangeAspect="1" noChangeArrowheads="1"/>
          </p:cNvPicPr>
          <p:nvPr/>
        </p:nvPicPr>
        <p:blipFill>
          <a:blip r:embed="rId6" cstate="print"/>
          <a:srcRect/>
          <a:stretch>
            <a:fillRect/>
          </a:stretch>
        </p:blipFill>
        <p:spPr bwMode="auto">
          <a:xfrm>
            <a:off x="6929454" y="2643182"/>
            <a:ext cx="1428760" cy="2095514"/>
          </a:xfrm>
          <a:prstGeom prst="rect">
            <a:avLst/>
          </a:prstGeom>
          <a:noFill/>
        </p:spPr>
      </p:pic>
      <p:pic>
        <p:nvPicPr>
          <p:cNvPr id="11" name="Picture 2" descr="C:\Users\Дом\Desktop\фото раб и зима\прыткова т.л\IMG_20190219_131131.jpg"/>
          <p:cNvPicPr>
            <a:picLocks noChangeAspect="1" noChangeArrowheads="1"/>
          </p:cNvPicPr>
          <p:nvPr/>
        </p:nvPicPr>
        <p:blipFill>
          <a:blip r:embed="rId7" cstate="print"/>
          <a:srcRect/>
          <a:stretch>
            <a:fillRect/>
          </a:stretch>
        </p:blipFill>
        <p:spPr bwMode="auto">
          <a:xfrm>
            <a:off x="2214546" y="2214554"/>
            <a:ext cx="2143140" cy="160735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pic>
        <p:nvPicPr>
          <p:cNvPr id="4" name="Picture 2" descr="http://media-cache-ak0.pinimg.com/736x/d2/3a/dd/d23adde7b3a64a7c4eb31fb2eee54ba4.jpg"/>
          <p:cNvPicPr>
            <a:picLocks noChangeAspect="1" noChangeArrowheads="1"/>
          </p:cNvPicPr>
          <p:nvPr/>
        </p:nvPicPr>
        <p:blipFill>
          <a:blip r:embed="rId3" cstate="print"/>
          <a:srcRect/>
          <a:stretch>
            <a:fillRect/>
          </a:stretch>
        </p:blipFill>
        <p:spPr bwMode="auto">
          <a:xfrm>
            <a:off x="1285852" y="1357298"/>
            <a:ext cx="2130051" cy="1423994"/>
          </a:xfrm>
          <a:prstGeom prst="rect">
            <a:avLst/>
          </a:prstGeom>
          <a:noFill/>
          <a:ln w="9525">
            <a:noFill/>
            <a:miter lim="800000"/>
            <a:headEnd/>
            <a:tailEnd/>
          </a:ln>
        </p:spPr>
      </p:pic>
      <p:pic>
        <p:nvPicPr>
          <p:cNvPr id="6" name="Рисунок 3"/>
          <p:cNvPicPr>
            <a:picLocks noChangeAspect="1" noChangeArrowheads="1"/>
          </p:cNvPicPr>
          <p:nvPr/>
        </p:nvPicPr>
        <p:blipFill>
          <a:blip r:embed="rId4"/>
          <a:srcRect t="27655"/>
          <a:stretch>
            <a:fillRect/>
          </a:stretch>
        </p:blipFill>
        <p:spPr bwMode="auto">
          <a:xfrm>
            <a:off x="4000496" y="1857364"/>
            <a:ext cx="2027227" cy="1225027"/>
          </a:xfrm>
          <a:prstGeom prst="rect">
            <a:avLst/>
          </a:prstGeom>
          <a:noFill/>
          <a:ln w="9525">
            <a:noFill/>
            <a:miter lim="800000"/>
            <a:headEnd/>
            <a:tailEnd/>
          </a:ln>
        </p:spPr>
      </p:pic>
      <p:pic>
        <p:nvPicPr>
          <p:cNvPr id="7" name="Picture 6" descr="P1010005"/>
          <p:cNvPicPr>
            <a:picLocks noChangeAspect="1" noChangeArrowheads="1"/>
          </p:cNvPicPr>
          <p:nvPr/>
        </p:nvPicPr>
        <p:blipFill>
          <a:blip r:embed="rId5" cstate="print"/>
          <a:srcRect/>
          <a:stretch>
            <a:fillRect/>
          </a:stretch>
        </p:blipFill>
        <p:spPr bwMode="auto">
          <a:xfrm>
            <a:off x="6572264" y="1428736"/>
            <a:ext cx="2033603" cy="1525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Круглая лента лицом вверх 7"/>
          <p:cNvSpPr/>
          <p:nvPr/>
        </p:nvSpPr>
        <p:spPr>
          <a:xfrm>
            <a:off x="1643042" y="0"/>
            <a:ext cx="6572296" cy="785794"/>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Times New Roman" pitchFamily="18" charset="0"/>
                <a:cs typeface="Times New Roman" pitchFamily="18" charset="0"/>
              </a:rPr>
              <a:t>Изготовление кукол из бросового материала</a:t>
            </a:r>
            <a:endParaRPr lang="ru-RU" sz="1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pic>
        <p:nvPicPr>
          <p:cNvPr id="5122" name="Picture 2" descr="https://fortworthtexasdentist.com/wp-content/uploads/2015/02/story.jpg"/>
          <p:cNvPicPr>
            <a:picLocks noChangeAspect="1" noChangeArrowheads="1"/>
          </p:cNvPicPr>
          <p:nvPr/>
        </p:nvPicPr>
        <p:blipFill>
          <a:blip r:embed="rId3" cstate="print"/>
          <a:srcRect/>
          <a:stretch>
            <a:fillRect/>
          </a:stretch>
        </p:blipFill>
        <p:spPr bwMode="auto">
          <a:xfrm>
            <a:off x="928662" y="3674568"/>
            <a:ext cx="3143272" cy="2553909"/>
          </a:xfrm>
          <a:prstGeom prst="rect">
            <a:avLst/>
          </a:prstGeom>
          <a:noFill/>
        </p:spPr>
      </p:pic>
      <p:sp>
        <p:nvSpPr>
          <p:cNvPr id="4" name="TextBox 3"/>
          <p:cNvSpPr txBox="1"/>
          <p:nvPr/>
        </p:nvSpPr>
        <p:spPr>
          <a:xfrm>
            <a:off x="642910" y="571480"/>
            <a:ext cx="8501090" cy="5509200"/>
          </a:xfrm>
          <a:prstGeom prst="rect">
            <a:avLst/>
          </a:prstGeom>
          <a:noFill/>
        </p:spPr>
        <p:txBody>
          <a:bodyPr wrap="square" rtlCol="0">
            <a:spAutoFit/>
          </a:bodyPr>
          <a:lstStyle/>
          <a:p>
            <a:pPr algn="ctr"/>
            <a:endParaRPr lang="ru-RU" sz="3200" b="1" dirty="0" smtClean="0">
              <a:solidFill>
                <a:srgbClr val="FF0000"/>
              </a:solidFill>
              <a:latin typeface="Times New Roman" pitchFamily="18" charset="0"/>
              <a:cs typeface="Times New Roman" pitchFamily="18" charset="0"/>
            </a:endParaRPr>
          </a:p>
          <a:p>
            <a:pPr algn="ctr"/>
            <a:r>
              <a:rPr lang="ru-RU" sz="2400" b="1" dirty="0" smtClean="0">
                <a:solidFill>
                  <a:srgbClr val="FF0000"/>
                </a:solidFill>
                <a:latin typeface="Times New Roman" pitchFamily="18" charset="0"/>
                <a:cs typeface="Times New Roman" pitchFamily="18" charset="0"/>
              </a:rPr>
              <a:t>Конечно, победить всем невозможно,</a:t>
            </a:r>
          </a:p>
          <a:p>
            <a:pPr algn="ctr"/>
            <a:r>
              <a:rPr lang="ru-RU" sz="2400" b="1" dirty="0" smtClean="0">
                <a:solidFill>
                  <a:srgbClr val="FF0000"/>
                </a:solidFill>
                <a:latin typeface="Times New Roman" pitchFamily="18" charset="0"/>
                <a:cs typeface="Times New Roman" pitchFamily="18" charset="0"/>
              </a:rPr>
              <a:t>Но в конкурсе участвовать совсем несложно!</a:t>
            </a:r>
          </a:p>
          <a:p>
            <a:pPr algn="ctr"/>
            <a:r>
              <a:rPr lang="ru-RU" sz="2400" b="1" dirty="0" smtClean="0">
                <a:solidFill>
                  <a:srgbClr val="FF0000"/>
                </a:solidFill>
                <a:latin typeface="Times New Roman" pitchFamily="18" charset="0"/>
                <a:cs typeface="Times New Roman" pitchFamily="18" charset="0"/>
              </a:rPr>
              <a:t>И пусть сбывается заветная мечта,</a:t>
            </a:r>
          </a:p>
          <a:p>
            <a:pPr algn="ctr"/>
            <a:r>
              <a:rPr lang="ru-RU" sz="2400" b="1" dirty="0" smtClean="0">
                <a:solidFill>
                  <a:srgbClr val="FF0000"/>
                </a:solidFill>
                <a:latin typeface="Times New Roman" pitchFamily="18" charset="0"/>
                <a:cs typeface="Times New Roman" pitchFamily="18" charset="0"/>
              </a:rPr>
              <a:t>А победит, конечно, доброта!</a:t>
            </a:r>
          </a:p>
          <a:p>
            <a:pPr algn="ctr"/>
            <a:r>
              <a:rPr lang="ru-RU" sz="2400" b="1" dirty="0" smtClean="0">
                <a:solidFill>
                  <a:srgbClr val="FF0000"/>
                </a:solidFill>
                <a:latin typeface="Times New Roman" pitchFamily="18" charset="0"/>
                <a:cs typeface="Times New Roman" pitchFamily="18" charset="0"/>
              </a:rPr>
              <a:t>Сказочного настроения, друзья!</a:t>
            </a:r>
          </a:p>
          <a:p>
            <a:pPr algn="ctr"/>
            <a:r>
              <a:rPr lang="ru-RU" sz="2400" b="1" dirty="0" smtClean="0">
                <a:solidFill>
                  <a:srgbClr val="FF0000"/>
                </a:solidFill>
                <a:latin typeface="Times New Roman" pitchFamily="18" charset="0"/>
                <a:cs typeface="Times New Roman" pitchFamily="18" charset="0"/>
              </a:rPr>
              <a:t>Не бойтесь мечтать и превращать  </a:t>
            </a:r>
          </a:p>
          <a:p>
            <a:pPr algn="ctr"/>
            <a:r>
              <a:rPr lang="ru-RU" sz="2400" b="1" dirty="0" smtClean="0">
                <a:solidFill>
                  <a:srgbClr val="FF0000"/>
                </a:solidFill>
                <a:latin typeface="Times New Roman" pitchFamily="18" charset="0"/>
                <a:cs typeface="Times New Roman" pitchFamily="18" charset="0"/>
              </a:rPr>
              <a:t>мечты в реальность!</a:t>
            </a:r>
          </a:p>
          <a:p>
            <a:pPr algn="ctr"/>
            <a:endParaRPr lang="ru-RU" sz="3200" b="1" dirty="0" smtClean="0">
              <a:solidFill>
                <a:srgbClr val="FF0000"/>
              </a:solidFill>
              <a:latin typeface="Times New Roman" pitchFamily="18" charset="0"/>
              <a:cs typeface="Times New Roman" pitchFamily="18" charset="0"/>
            </a:endParaRPr>
          </a:p>
          <a:p>
            <a:pPr algn="r"/>
            <a:r>
              <a:rPr lang="ru-RU" sz="6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Спасибо за               внимание!</a:t>
            </a:r>
            <a:endParaRPr lang="ru-RU" sz="6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4" name="Прямоугольник 3"/>
          <p:cNvSpPr/>
          <p:nvPr/>
        </p:nvSpPr>
        <p:spPr>
          <a:xfrm>
            <a:off x="928662" y="1500174"/>
            <a:ext cx="8215338" cy="369332"/>
          </a:xfrm>
          <a:prstGeom prst="rect">
            <a:avLst/>
          </a:prstGeom>
        </p:spPr>
        <p:txBody>
          <a:bodyPr wrap="square">
            <a:spAutoFit/>
          </a:bodyPr>
          <a:lstStyle/>
          <a:p>
            <a:r>
              <a:rPr lang="ru-RU" dirty="0" smtClean="0">
                <a:solidFill>
                  <a:srgbClr val="C00000"/>
                </a:solidFill>
                <a:latin typeface="Times New Roman" pitchFamily="18" charset="0"/>
                <a:cs typeface="Times New Roman" pitchFamily="18" charset="0"/>
              </a:rPr>
              <a:t>Кто</a:t>
            </a:r>
            <a:endParaRPr lang="ru-RU" dirty="0">
              <a:solidFill>
                <a:srgbClr val="C00000"/>
              </a:solidFill>
              <a:latin typeface="Times New Roman" pitchFamily="18" charset="0"/>
              <a:cs typeface="Times New Roman" pitchFamily="18" charset="0"/>
            </a:endParaRPr>
          </a:p>
        </p:txBody>
      </p:sp>
      <p:pic>
        <p:nvPicPr>
          <p:cNvPr id="24580" name="Picture 4" descr="https://thumbs.dreamstime.com/b/%D0%B2%D1%80%D1%83%D1%87%D0%B8%D1%82%D0%B5-%D0%BF%D0%B5%D1%87%D0%B0%D1%82%D0%B8-%D1%8D%D1%82%D0%BD%D0%B8%D1%87%D0%B5%D1%81%D0%BA%D0%B8%D0%B9-%D1%81%D0%B8%D0%BC%D0%B2%D0%BE-%D0%B5%D1%80%D0%B5%D0%B2%D0%B0-%D1%80%D0%B0%D0%B7%D0%BD%D0%BE%D0%BE%D0%B1%D1%80%D0%B0%D0%B7%D0%B8%D1%8F-%D0%BA%D1%83-%D1%8C%D1%82%D1%83%D1%80%D1%8B-93625738.jpg"/>
          <p:cNvPicPr>
            <a:picLocks noChangeAspect="1" noChangeArrowheads="1"/>
          </p:cNvPicPr>
          <p:nvPr/>
        </p:nvPicPr>
        <p:blipFill>
          <a:blip r:embed="rId3"/>
          <a:srcRect l="13125" t="15938" r="11874" b="13749"/>
          <a:stretch>
            <a:fillRect/>
          </a:stretch>
        </p:blipFill>
        <p:spPr bwMode="auto">
          <a:xfrm rot="19314805">
            <a:off x="6357950" y="3500438"/>
            <a:ext cx="3581400" cy="3357562"/>
          </a:xfrm>
          <a:prstGeom prst="rect">
            <a:avLst/>
          </a:prstGeom>
          <a:noFill/>
          <a:effectLst>
            <a:softEdge rad="635000"/>
          </a:effectLst>
        </p:spPr>
      </p:pic>
      <p:pic>
        <p:nvPicPr>
          <p:cNvPr id="24582" name="Picture 6" descr="https://static10.tgstat.ru/channels/_0/b0/b07d94e3c8d2b9b2842bd380ccd352e9.jpg"/>
          <p:cNvPicPr>
            <a:picLocks noChangeAspect="1" noChangeArrowheads="1"/>
          </p:cNvPicPr>
          <p:nvPr/>
        </p:nvPicPr>
        <p:blipFill>
          <a:blip r:embed="rId4"/>
          <a:srcRect/>
          <a:stretch>
            <a:fillRect/>
          </a:stretch>
        </p:blipFill>
        <p:spPr bwMode="auto">
          <a:xfrm>
            <a:off x="0" y="-500090"/>
            <a:ext cx="4286280" cy="4286281"/>
          </a:xfrm>
          <a:prstGeom prst="rect">
            <a:avLst/>
          </a:prstGeom>
          <a:noFill/>
          <a:effectLst>
            <a:softEdge rad="317500"/>
          </a:effectLst>
        </p:spPr>
      </p:pic>
      <p:sp>
        <p:nvSpPr>
          <p:cNvPr id="5" name="Прямоугольник 4"/>
          <p:cNvSpPr/>
          <p:nvPr/>
        </p:nvSpPr>
        <p:spPr>
          <a:xfrm>
            <a:off x="2571736" y="642918"/>
            <a:ext cx="7215206" cy="1569660"/>
          </a:xfrm>
          <a:prstGeom prst="rect">
            <a:avLst/>
          </a:prstGeom>
        </p:spPr>
        <p:txBody>
          <a:bodyPr wrap="square">
            <a:spAutoFit/>
          </a:bodyPr>
          <a:lstStyle/>
          <a:p>
            <a:pPr algn="ctr"/>
            <a:r>
              <a:rPr lang="ru-RU" sz="2400" b="1" dirty="0" smtClean="0">
                <a:solidFill>
                  <a:sysClr val="windowText" lastClr="000000"/>
                </a:solidFill>
                <a:latin typeface="Times New Roman" pitchFamily="18" charset="0"/>
                <a:cs typeface="Times New Roman" pitchFamily="18" charset="0"/>
              </a:rPr>
              <a:t>Главная цель моей работы:</a:t>
            </a:r>
          </a:p>
          <a:p>
            <a:pPr algn="ctr"/>
            <a:r>
              <a:rPr lang="ru-RU" sz="2400" b="1" dirty="0" smtClean="0">
                <a:solidFill>
                  <a:sysClr val="windowText" lastClr="000000"/>
                </a:solidFill>
                <a:latin typeface="Times New Roman" pitchFamily="18" charset="0"/>
                <a:cs typeface="Times New Roman" pitchFamily="18" charset="0"/>
              </a:rPr>
              <a:t>Создание условий для сохранения </a:t>
            </a:r>
          </a:p>
          <a:p>
            <a:pPr algn="ctr"/>
            <a:r>
              <a:rPr lang="ru-RU" sz="2400" b="1" dirty="0" smtClean="0">
                <a:solidFill>
                  <a:sysClr val="windowText" lastClr="000000"/>
                </a:solidFill>
                <a:latin typeface="Times New Roman" pitchFamily="18" charset="0"/>
                <a:cs typeface="Times New Roman" pitchFamily="18" charset="0"/>
              </a:rPr>
              <a:t> и укрепления психологического</a:t>
            </a:r>
          </a:p>
          <a:p>
            <a:pPr algn="ctr"/>
            <a:r>
              <a:rPr lang="ru-RU" sz="2400" b="1" dirty="0" smtClean="0">
                <a:solidFill>
                  <a:sysClr val="windowText" lastClr="000000"/>
                </a:solidFill>
                <a:latin typeface="Times New Roman" pitchFamily="18" charset="0"/>
                <a:cs typeface="Times New Roman" pitchFamily="18" charset="0"/>
              </a:rPr>
              <a:t>здоровья участников образовательного процесса</a:t>
            </a:r>
            <a:r>
              <a:rPr lang="ru-RU" b="1" dirty="0" smtClean="0">
                <a:solidFill>
                  <a:sysClr val="windowText" lastClr="000000"/>
                </a:solidFill>
                <a:latin typeface="Times New Roman" pitchFamily="18" charset="0"/>
                <a:cs typeface="Times New Roman" pitchFamily="18" charset="0"/>
              </a:rPr>
              <a:t>.</a:t>
            </a:r>
            <a:endParaRPr lang="ru-RU" dirty="0">
              <a:solidFill>
                <a:sysClr val="windowText" lastClr="000000"/>
              </a:solidFill>
            </a:endParaRPr>
          </a:p>
        </p:txBody>
      </p:sp>
      <p:sp>
        <p:nvSpPr>
          <p:cNvPr id="7" name="Прямоугольник 6"/>
          <p:cNvSpPr/>
          <p:nvPr/>
        </p:nvSpPr>
        <p:spPr>
          <a:xfrm>
            <a:off x="785786" y="3429000"/>
            <a:ext cx="4867358" cy="461665"/>
          </a:xfrm>
          <a:prstGeom prst="rect">
            <a:avLst/>
          </a:prstGeom>
        </p:spPr>
        <p:txBody>
          <a:bodyPr wrap="none">
            <a:spAutoFit/>
          </a:bodyPr>
          <a:lstStyle/>
          <a:p>
            <a:r>
              <a:rPr lang="ru-RU" sz="2400" b="1" dirty="0" smtClean="0">
                <a:solidFill>
                  <a:srgbClr val="C00000"/>
                </a:solidFill>
                <a:latin typeface="Times New Roman" pitchFamily="18" charset="0"/>
                <a:cs typeface="Times New Roman" pitchFamily="18" charset="0"/>
              </a:rPr>
              <a:t>Всему на свете свой приходит час</a:t>
            </a:r>
            <a:endParaRPr lang="ru-RU" sz="2400" dirty="0"/>
          </a:p>
        </p:txBody>
      </p:sp>
      <p:pic>
        <p:nvPicPr>
          <p:cNvPr id="9" name="Picture 6" descr="https://thumbs.gfycat.com/AridAnxiousInchworm-small.gif"/>
          <p:cNvPicPr>
            <a:picLocks noChangeAspect="1" noChangeArrowheads="1" noCrop="1"/>
          </p:cNvPicPr>
          <p:nvPr/>
        </p:nvPicPr>
        <p:blipFill>
          <a:blip r:embed="rId5"/>
          <a:srcRect/>
          <a:stretch>
            <a:fillRect/>
          </a:stretch>
        </p:blipFill>
        <p:spPr bwMode="auto">
          <a:xfrm>
            <a:off x="1571604" y="3487911"/>
            <a:ext cx="3643338" cy="3370089"/>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2428860" y="1071546"/>
            <a:ext cx="6000792" cy="1200329"/>
          </a:xfrm>
          <a:prstGeom prst="rect">
            <a:avLst/>
          </a:prstGeom>
        </p:spPr>
        <p:txBody>
          <a:bodyPr wrap="square">
            <a:spAutoFit/>
          </a:bodyPr>
          <a:lstStyle/>
          <a:p>
            <a:pPr lvl="0" algn="ctr" fontAlgn="base">
              <a:spcBef>
                <a:spcPct val="0"/>
              </a:spcBef>
              <a:spcAft>
                <a:spcPct val="0"/>
              </a:spcAft>
            </a:pPr>
            <a:r>
              <a:rPr lang="ru-RU"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ru-RU" sz="2400" b="1" dirty="0" err="1"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Сказкотерапия</a:t>
            </a:r>
            <a:r>
              <a:rPr lang="ru-RU"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с элементами </a:t>
            </a:r>
          </a:p>
          <a:p>
            <a:pPr lvl="0" algn="ctr" fontAlgn="base">
              <a:spcBef>
                <a:spcPct val="0"/>
              </a:spcBef>
              <a:spcAft>
                <a:spcPct val="0"/>
              </a:spcAft>
            </a:pPr>
            <a:r>
              <a:rPr lang="ru-RU" sz="2400" b="1" dirty="0" err="1"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арт-терапии</a:t>
            </a:r>
            <a:r>
              <a:rPr lang="ru-RU"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как активный метод в работе с обучающимися и родителями"</a:t>
            </a:r>
            <a:endParaRPr lang="ru-RU"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122" name="Picture 2"/>
          <p:cNvPicPr>
            <a:picLocks noChangeAspect="1" noChangeArrowheads="1"/>
          </p:cNvPicPr>
          <p:nvPr/>
        </p:nvPicPr>
        <p:blipFill>
          <a:blip r:embed="rId3"/>
          <a:srcRect/>
          <a:stretch>
            <a:fillRect/>
          </a:stretch>
        </p:blipFill>
        <p:spPr bwMode="auto">
          <a:xfrm>
            <a:off x="2428860" y="2857496"/>
            <a:ext cx="6207142" cy="3491517"/>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928794" y="714356"/>
            <a:ext cx="6786610" cy="3046988"/>
          </a:xfrm>
          <a:prstGeom prst="rect">
            <a:avLst/>
          </a:prstGeom>
        </p:spPr>
        <p:txBody>
          <a:bodyPr wrap="square">
            <a:spAutoFit/>
          </a:bodyPr>
          <a:lstStyle/>
          <a:p>
            <a:pPr lvl="0" indent="228600" fontAlgn="base">
              <a:spcBef>
                <a:spcPct val="0"/>
              </a:spcBef>
              <a:spcAft>
                <a:spcPct val="0"/>
              </a:spcAft>
            </a:pPr>
            <a:r>
              <a:rPr lang="ru-RU" sz="2400" b="1" dirty="0" err="1" smtClean="0">
                <a:solidFill>
                  <a:srgbClr val="C00000"/>
                </a:solidFill>
                <a:latin typeface="Times New Roman" pitchFamily="18" charset="0"/>
                <a:ea typeface="Times New Roman" pitchFamily="18" charset="0"/>
                <a:cs typeface="Times New Roman" pitchFamily="18" charset="0"/>
              </a:rPr>
              <a:t>Сказкотерапия</a:t>
            </a:r>
            <a:r>
              <a:rPr lang="ru-RU" sz="2400" b="1" dirty="0" smtClean="0">
                <a:solidFill>
                  <a:srgbClr val="C00000"/>
                </a:solidFill>
                <a:latin typeface="Times New Roman" pitchFamily="18" charset="0"/>
                <a:ea typeface="Times New Roman" pitchFamily="18" charset="0"/>
                <a:cs typeface="Times New Roman" pitchFamily="18" charset="0"/>
              </a:rPr>
              <a:t> – </a:t>
            </a:r>
            <a:r>
              <a:rPr lang="ru-RU" sz="2400" dirty="0" smtClean="0">
                <a:solidFill>
                  <a:srgbClr val="C00000"/>
                </a:solidFill>
                <a:latin typeface="Times New Roman" pitchFamily="18" charset="0"/>
                <a:ea typeface="Times New Roman" pitchFamily="18" charset="0"/>
                <a:cs typeface="Times New Roman" pitchFamily="18" charset="0"/>
              </a:rPr>
              <a:t>метод, использующий сказочную форму для коррекции эмоциональных нарушений и совершенствования взаимоотношений с окружающим миром.</a:t>
            </a:r>
          </a:p>
          <a:p>
            <a:pPr lvl="0" indent="228600" fontAlgn="base">
              <a:spcBef>
                <a:spcPct val="0"/>
              </a:spcBef>
              <a:spcAft>
                <a:spcPct val="0"/>
              </a:spcAft>
            </a:pPr>
            <a:r>
              <a:rPr lang="ru-RU" sz="2400" dirty="0" smtClean="0">
                <a:solidFill>
                  <a:srgbClr val="C00000"/>
                </a:solidFill>
                <a:latin typeface="Times New Roman" pitchFamily="18" charset="0"/>
                <a:ea typeface="Times New Roman" pitchFamily="18" charset="0"/>
                <a:cs typeface="Times New Roman" pitchFamily="18" charset="0"/>
              </a:rPr>
              <a:t>Она идеально подходит для всех возрастных категорий, независимо от того, чьи проблемы нужно разобрать и попробовать решить, </a:t>
            </a:r>
          </a:p>
          <a:p>
            <a:pPr lvl="0" indent="228600" fontAlgn="base">
              <a:spcBef>
                <a:spcPct val="0"/>
              </a:spcBef>
              <a:spcAft>
                <a:spcPct val="0"/>
              </a:spcAft>
            </a:pPr>
            <a:r>
              <a:rPr lang="ru-RU" sz="2400" dirty="0" smtClean="0">
                <a:solidFill>
                  <a:srgbClr val="C00000"/>
                </a:solidFill>
                <a:latin typeface="Times New Roman" pitchFamily="18" charset="0"/>
                <a:ea typeface="Times New Roman" pitchFamily="18" charset="0"/>
                <a:cs typeface="Times New Roman" pitchFamily="18" charset="0"/>
              </a:rPr>
              <a:t>ребенка или взрослого.</a:t>
            </a:r>
            <a:endParaRPr lang="ru-RU" sz="2400" dirty="0" smtClean="0">
              <a:solidFill>
                <a:srgbClr val="C00000"/>
              </a:solidFill>
              <a:latin typeface="Times New Roman" pitchFamily="18" charset="0"/>
              <a:cs typeface="Times New Roman" pitchFamily="18" charset="0"/>
            </a:endParaRPr>
          </a:p>
        </p:txBody>
      </p:sp>
      <p:pic>
        <p:nvPicPr>
          <p:cNvPr id="4" name="Picture 2" descr="https://5dreal.com/wp-content/uploads/2015/11/12063464_758309754275517_8111937782280965125_n.jpg"/>
          <p:cNvPicPr>
            <a:picLocks noChangeAspect="1" noChangeArrowheads="1"/>
          </p:cNvPicPr>
          <p:nvPr/>
        </p:nvPicPr>
        <p:blipFill>
          <a:blip r:embed="rId3"/>
          <a:srcRect/>
          <a:stretch>
            <a:fillRect/>
          </a:stretch>
        </p:blipFill>
        <p:spPr bwMode="auto">
          <a:xfrm>
            <a:off x="142845" y="3857628"/>
            <a:ext cx="3470064" cy="2888107"/>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3357554" y="571480"/>
            <a:ext cx="4502579" cy="400110"/>
          </a:xfrm>
          <a:prstGeom prst="rect">
            <a:avLst/>
          </a:prstGeom>
        </p:spPr>
        <p:txBody>
          <a:bodyPr wrap="none">
            <a:spAutoFit/>
          </a:bodyPr>
          <a:lstStyle/>
          <a:p>
            <a:r>
              <a:rPr lang="ru-RU" sz="2000" b="1" dirty="0" smtClean="0">
                <a:solidFill>
                  <a:srgbClr val="C00000"/>
                </a:solidFill>
                <a:latin typeface="Times New Roman" pitchFamily="18" charset="0"/>
                <a:cs typeface="Times New Roman" pitchFamily="18" charset="0"/>
              </a:rPr>
              <a:t>Актуальность, значимость и новизна</a:t>
            </a:r>
            <a:endParaRPr lang="ru-RU" sz="2000" b="1" dirty="0">
              <a:solidFill>
                <a:srgbClr val="C00000"/>
              </a:solidFill>
              <a:latin typeface="Times New Roman" pitchFamily="18" charset="0"/>
              <a:cs typeface="Times New Roman" pitchFamily="18" charset="0"/>
            </a:endParaRPr>
          </a:p>
        </p:txBody>
      </p:sp>
      <p:sp>
        <p:nvSpPr>
          <p:cNvPr id="4" name="Прямоугольник 3"/>
          <p:cNvSpPr/>
          <p:nvPr/>
        </p:nvSpPr>
        <p:spPr>
          <a:xfrm>
            <a:off x="1214414" y="1571612"/>
            <a:ext cx="7786742" cy="3785652"/>
          </a:xfrm>
          <a:prstGeom prst="rect">
            <a:avLst/>
          </a:prstGeom>
        </p:spPr>
        <p:txBody>
          <a:bodyPr wrap="square">
            <a:spAutoFit/>
          </a:bodyPr>
          <a:lstStyle/>
          <a:p>
            <a:r>
              <a:rPr lang="ru-RU" sz="2000" dirty="0" smtClean="0">
                <a:solidFill>
                  <a:srgbClr val="C00000"/>
                </a:solidFill>
                <a:latin typeface="Times New Roman" pitchFamily="18" charset="0"/>
                <a:cs typeface="Times New Roman" pitchFamily="18" charset="0"/>
              </a:rPr>
              <a:t>В наше время одним из основных запросов родителей, является интеллектуальное развитие ребенка. В результате дети больше знают, но все реже восхищаются и удивляются, сопереживают. Большинство обучающихся не умеют общаться со сверстниками и взрослыми. Столкнувшись с этой проблемой в своей практике, у меня, как у педагога - психолога, возникли вопросы, связанные с развитием эмоциональной сферы ребенка, с поиском новых эффективных методов и приемов, способствующих улучшению психического здоровья школьников.</a:t>
            </a:r>
          </a:p>
          <a:p>
            <a:r>
              <a:rPr lang="ru-RU" sz="2000" dirty="0" smtClean="0">
                <a:solidFill>
                  <a:srgbClr val="C00000"/>
                </a:solidFill>
                <a:latin typeface="Times New Roman" pitchFamily="18" charset="0"/>
                <a:cs typeface="Times New Roman" pitchFamily="18" charset="0"/>
              </a:rPr>
              <a:t>Поиски меня привели к волшебному, </a:t>
            </a:r>
            <a:r>
              <a:rPr lang="ru-RU" sz="2000" dirty="0" err="1" smtClean="0">
                <a:solidFill>
                  <a:srgbClr val="C00000"/>
                </a:solidFill>
                <a:latin typeface="Times New Roman" pitchFamily="18" charset="0"/>
                <a:cs typeface="Times New Roman" pitchFamily="18" charset="0"/>
              </a:rPr>
              <a:t>здоровьесберегающему</a:t>
            </a:r>
            <a:r>
              <a:rPr lang="ru-RU" sz="2000" dirty="0" smtClean="0">
                <a:solidFill>
                  <a:srgbClr val="C00000"/>
                </a:solidFill>
                <a:latin typeface="Times New Roman" pitchFamily="18" charset="0"/>
                <a:cs typeface="Times New Roman" pitchFamily="18" charset="0"/>
              </a:rPr>
              <a:t> методу </a:t>
            </a:r>
            <a:r>
              <a:rPr lang="ru-RU" sz="2000" dirty="0" err="1" smtClean="0">
                <a:solidFill>
                  <a:srgbClr val="C00000"/>
                </a:solidFill>
                <a:latin typeface="Times New Roman" pitchFamily="18" charset="0"/>
                <a:cs typeface="Times New Roman" pitchFamily="18" charset="0"/>
              </a:rPr>
              <a:t>сказкотерапии</a:t>
            </a:r>
            <a:r>
              <a:rPr lang="ru-RU" sz="2000" dirty="0" smtClean="0">
                <a:solidFill>
                  <a:srgbClr val="C00000"/>
                </a:solidFill>
                <a:latin typeface="Times New Roman" pitchFamily="18" charset="0"/>
                <a:cs typeface="Times New Roman" pitchFamily="18" charset="0"/>
              </a:rPr>
              <a:t> и к элементам метода волшебного искусства – </a:t>
            </a:r>
            <a:r>
              <a:rPr lang="ru-RU" sz="2000" dirty="0" err="1" smtClean="0">
                <a:solidFill>
                  <a:srgbClr val="C00000"/>
                </a:solidFill>
                <a:latin typeface="Times New Roman" pitchFamily="18" charset="0"/>
                <a:cs typeface="Times New Roman" pitchFamily="18" charset="0"/>
              </a:rPr>
              <a:t>арт-терапии</a:t>
            </a:r>
            <a:r>
              <a:rPr lang="ru-RU" sz="2000" dirty="0" smtClean="0">
                <a:solidFill>
                  <a:srgbClr val="C00000"/>
                </a:solidFill>
                <a:latin typeface="Times New Roman" pitchFamily="18" charset="0"/>
                <a:cs typeface="Times New Roman" pitchFamily="18" charset="0"/>
              </a:rPr>
              <a:t>, по которому я работаю три года.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2928926" y="714356"/>
            <a:ext cx="5737661" cy="461665"/>
          </a:xfrm>
          <a:prstGeom prst="rect">
            <a:avLst/>
          </a:prstGeom>
        </p:spPr>
        <p:txBody>
          <a:bodyPr wrap="none">
            <a:spAutoFit/>
          </a:bodyPr>
          <a:lstStyle/>
          <a:p>
            <a:pPr algn="ctr"/>
            <a:r>
              <a:rPr lang="ru-RU" sz="2400" b="1" u="sng" dirty="0" smtClean="0">
                <a:solidFill>
                  <a:srgbClr val="C00000"/>
                </a:solidFill>
                <a:latin typeface="Times New Roman" pitchFamily="18" charset="0"/>
                <a:cs typeface="Times New Roman" pitchFamily="18" charset="0"/>
              </a:rPr>
              <a:t>Передо мной стояли следующие задачи</a:t>
            </a:r>
            <a:r>
              <a:rPr lang="ru-RU" sz="2400" b="1" dirty="0" smtClean="0">
                <a:solidFill>
                  <a:srgbClr val="C00000"/>
                </a:solidFill>
                <a:latin typeface="Times New Roman" pitchFamily="18" charset="0"/>
                <a:cs typeface="Times New Roman" pitchFamily="18" charset="0"/>
              </a:rPr>
              <a:t>:</a:t>
            </a:r>
          </a:p>
        </p:txBody>
      </p:sp>
      <p:sp>
        <p:nvSpPr>
          <p:cNvPr id="4" name="Прямоугольник 3"/>
          <p:cNvSpPr/>
          <p:nvPr/>
        </p:nvSpPr>
        <p:spPr>
          <a:xfrm>
            <a:off x="1285852" y="1536174"/>
            <a:ext cx="7358114" cy="4154984"/>
          </a:xfrm>
          <a:prstGeom prst="rect">
            <a:avLst/>
          </a:prstGeom>
        </p:spPr>
        <p:txBody>
          <a:bodyPr wrap="square">
            <a:spAutoFit/>
          </a:bodyPr>
          <a:lstStyle/>
          <a:p>
            <a:r>
              <a:rPr lang="ru-RU" sz="2400" b="1" dirty="0" smtClean="0">
                <a:solidFill>
                  <a:srgbClr val="C00000"/>
                </a:solidFill>
                <a:latin typeface="Times New Roman" pitchFamily="18" charset="0"/>
                <a:cs typeface="Times New Roman" pitchFamily="18" charset="0"/>
              </a:rPr>
              <a:t>• изучить психолого-педагогические аспекты проблемы развития эмоциональной отзывчивости у детей школьного возраста.</a:t>
            </a:r>
          </a:p>
          <a:p>
            <a:endParaRPr lang="ru-RU" sz="2400" b="1" dirty="0" smtClean="0">
              <a:solidFill>
                <a:srgbClr val="C00000"/>
              </a:solidFill>
              <a:latin typeface="Times New Roman" pitchFamily="18" charset="0"/>
              <a:cs typeface="Times New Roman" pitchFamily="18" charset="0"/>
            </a:endParaRPr>
          </a:p>
          <a:p>
            <a:r>
              <a:rPr lang="ru-RU" sz="2400" b="1" dirty="0" smtClean="0">
                <a:solidFill>
                  <a:srgbClr val="C00000"/>
                </a:solidFill>
                <a:latin typeface="Times New Roman" pitchFamily="18" charset="0"/>
                <a:cs typeface="Times New Roman" pitchFamily="18" charset="0"/>
              </a:rPr>
              <a:t>• развитие у детей способности самовыражения и самопознания.</a:t>
            </a:r>
          </a:p>
          <a:p>
            <a:endParaRPr lang="ru-RU" sz="2400" b="1" dirty="0" smtClean="0">
              <a:solidFill>
                <a:srgbClr val="C00000"/>
              </a:solidFill>
              <a:latin typeface="Times New Roman" pitchFamily="18" charset="0"/>
              <a:cs typeface="Times New Roman" pitchFamily="18" charset="0"/>
            </a:endParaRPr>
          </a:p>
          <a:p>
            <a:r>
              <a:rPr lang="ru-RU" sz="2400" b="1" dirty="0" smtClean="0">
                <a:solidFill>
                  <a:srgbClr val="C00000"/>
                </a:solidFill>
                <a:latin typeface="Times New Roman" pitchFamily="18" charset="0"/>
                <a:cs typeface="Times New Roman" pitchFamily="18" charset="0"/>
              </a:rPr>
              <a:t>• воспитание у детей доброжелательного отношения к людям, дружеских взаимоотношений со сверстниками, уважения к старшим, заботливого отношения к малышам</a:t>
            </a:r>
            <a:r>
              <a:rPr lang="ru-RU" sz="2400" b="1" dirty="0" smtClean="0">
                <a:solidFill>
                  <a:srgbClr val="C00000"/>
                </a:solidFill>
              </a:rPr>
              <a:t>.</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3793" name="Rectangle 1"/>
          <p:cNvSpPr>
            <a:spLocks noChangeArrowheads="1"/>
          </p:cNvSpPr>
          <p:nvPr/>
        </p:nvSpPr>
        <p:spPr bwMode="auto">
          <a:xfrm>
            <a:off x="1857324" y="0"/>
            <a:ext cx="728667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Мне нравиться мысль о том, что надо не воспитывать детей, 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сотрудничать с ними </a:t>
            </a:r>
            <a:r>
              <a:rPr kumimoji="0" lang="ru-RU" sz="20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a:t>
            </a:r>
            <a:r>
              <a:rPr kumimoji="0" lang="ru-RU" sz="2000" b="1"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результаты такого сотрудничества могут превзойти все ожидания.</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Вот здесь я подхожу к самому важному вопросу какие технологии могут мне</a:t>
            </a:r>
            <a:r>
              <a:rPr kumimoji="0" lang="ru-RU" sz="2000" b="0"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помочь как психологу  сотрудничать с детьми? </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Любая деятельность может быть либо технологией, либо творчеством.  </a:t>
            </a: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17410" name="Picture 2" descr="https://sch2044sv-new.mskobr.ru/files/novosti_jpeg/19.04.2020_skazkaproknizhku.jpg"/>
          <p:cNvPicPr>
            <a:picLocks noChangeAspect="1" noChangeArrowheads="1"/>
          </p:cNvPicPr>
          <p:nvPr/>
        </p:nvPicPr>
        <p:blipFill>
          <a:blip r:embed="rId3" cstate="print"/>
          <a:srcRect/>
          <a:stretch>
            <a:fillRect/>
          </a:stretch>
        </p:blipFill>
        <p:spPr bwMode="auto">
          <a:xfrm>
            <a:off x="214282" y="4429132"/>
            <a:ext cx="4000528" cy="2187289"/>
          </a:xfrm>
          <a:prstGeom prst="rect">
            <a:avLst/>
          </a:prstGeom>
          <a:noFill/>
          <a:effectLst>
            <a:softEdge rad="31750"/>
          </a:effectLst>
        </p:spPr>
      </p:pic>
      <p:sp>
        <p:nvSpPr>
          <p:cNvPr id="5" name="Прямоугольник 4"/>
          <p:cNvSpPr/>
          <p:nvPr/>
        </p:nvSpPr>
        <p:spPr>
          <a:xfrm>
            <a:off x="3500430" y="2643182"/>
            <a:ext cx="5286380" cy="2246769"/>
          </a:xfrm>
          <a:prstGeom prst="rect">
            <a:avLst/>
          </a:prstGeom>
        </p:spPr>
        <p:txBody>
          <a:bodyPr wrap="square">
            <a:spAutoFit/>
          </a:bodyPr>
          <a:lstStyle/>
          <a:p>
            <a:pPr lvl="0" indent="228600" fontAlgn="base">
              <a:spcBef>
                <a:spcPct val="0"/>
              </a:spcBef>
              <a:spcAft>
                <a:spcPct val="0"/>
              </a:spcAft>
            </a:pPr>
            <a:r>
              <a:rPr lang="ru-RU" sz="2000" dirty="0" smtClean="0">
                <a:solidFill>
                  <a:srgbClr val="C00000"/>
                </a:solidFill>
                <a:latin typeface="Times New Roman" pitchFamily="18" charset="0"/>
                <a:ea typeface="Times New Roman" pitchFamily="18" charset="0"/>
                <a:cs typeface="Times New Roman" pitchFamily="18" charset="0"/>
              </a:rPr>
              <a:t>Таким образом, можно </a:t>
            </a:r>
            <a:r>
              <a:rPr lang="ru-RU" sz="2000" b="1" dirty="0" smtClean="0">
                <a:solidFill>
                  <a:srgbClr val="C00000"/>
                </a:solidFill>
                <a:latin typeface="Times New Roman" pitchFamily="18" charset="0"/>
                <a:ea typeface="Times New Roman" pitchFamily="18" charset="0"/>
                <a:cs typeface="Times New Roman" pitchFamily="18" charset="0"/>
              </a:rPr>
              <a:t>сказать</a:t>
            </a:r>
            <a:r>
              <a:rPr lang="ru-RU" sz="2000" dirty="0" smtClean="0">
                <a:solidFill>
                  <a:srgbClr val="C00000"/>
                </a:solidFill>
                <a:latin typeface="Times New Roman" pitchFamily="18" charset="0"/>
                <a:ea typeface="Times New Roman" pitchFamily="18" charset="0"/>
                <a:cs typeface="Times New Roman" pitchFamily="18" charset="0"/>
              </a:rPr>
              <a:t>, что </a:t>
            </a:r>
            <a:r>
              <a:rPr lang="ru-RU" sz="2000" b="1" dirty="0" err="1" smtClean="0">
                <a:solidFill>
                  <a:srgbClr val="C00000"/>
                </a:solidFill>
                <a:latin typeface="Times New Roman" pitchFamily="18" charset="0"/>
                <a:ea typeface="Times New Roman" pitchFamily="18" charset="0"/>
                <a:cs typeface="Times New Roman" pitchFamily="18" charset="0"/>
              </a:rPr>
              <a:t>сказкотерапия</a:t>
            </a:r>
            <a:r>
              <a:rPr lang="ru-RU" sz="2000" dirty="0" smtClean="0">
                <a:solidFill>
                  <a:srgbClr val="C00000"/>
                </a:solidFill>
                <a:latin typeface="Times New Roman" pitchFamily="18" charset="0"/>
                <a:ea typeface="Times New Roman" pitchFamily="18" charset="0"/>
                <a:cs typeface="Times New Roman" pitchFamily="18" charset="0"/>
              </a:rPr>
              <a:t> формирует основные структуры эмоционального интеллекта, а </a:t>
            </a:r>
            <a:r>
              <a:rPr lang="ru-RU" sz="2000" b="1" dirty="0" err="1" smtClean="0">
                <a:solidFill>
                  <a:srgbClr val="C00000"/>
                </a:solidFill>
                <a:latin typeface="Times New Roman" pitchFamily="18" charset="0"/>
                <a:ea typeface="Times New Roman" pitchFamily="18" charset="0"/>
                <a:cs typeface="Times New Roman" pitchFamily="18" charset="0"/>
              </a:rPr>
              <a:t>арт-терапия</a:t>
            </a:r>
            <a:r>
              <a:rPr lang="ru-RU" sz="2000" dirty="0" smtClean="0">
                <a:solidFill>
                  <a:srgbClr val="C00000"/>
                </a:solidFill>
                <a:latin typeface="Times New Roman" pitchFamily="18" charset="0"/>
                <a:ea typeface="Times New Roman" pitchFamily="18" charset="0"/>
                <a:cs typeface="Times New Roman" pitchFamily="18" charset="0"/>
              </a:rPr>
              <a:t> способствует выражению своих переживаний, проблем, внутренних противоречий, а также творческому самовыражению.</a:t>
            </a:r>
            <a:endParaRPr lang="ru-RU" sz="2000" dirty="0" smtClean="0">
              <a:solidFill>
                <a:srgbClr val="C00000"/>
              </a:solidFill>
              <a:latin typeface="Times New Roman" pitchFamily="18" charset="0"/>
              <a:cs typeface="Times New Roman" pitchFamily="18" charset="0"/>
            </a:endParaRPr>
          </a:p>
        </p:txBody>
      </p:sp>
      <p:pic>
        <p:nvPicPr>
          <p:cNvPr id="6" name="Picture 3" descr="Похожее изображение"/>
          <p:cNvPicPr>
            <a:picLocks noChangeAspect="1" noChangeArrowheads="1"/>
          </p:cNvPicPr>
          <p:nvPr/>
        </p:nvPicPr>
        <p:blipFill>
          <a:blip r:embed="rId4"/>
          <a:srcRect/>
          <a:stretch>
            <a:fillRect/>
          </a:stretch>
        </p:blipFill>
        <p:spPr bwMode="auto">
          <a:xfrm>
            <a:off x="6429388" y="4172012"/>
            <a:ext cx="3217592" cy="2685988"/>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freevector.com/uploads/vector/preview/2682/FreeVector-Yellow-Swirl-Background-Image.jpg"/>
          <p:cNvPicPr>
            <a:picLocks noChangeAspect="1" noChangeArrowheads="1"/>
          </p:cNvPicPr>
          <p:nvPr/>
        </p:nvPicPr>
        <p:blipFill>
          <a:blip r:embed="rId2"/>
          <a:srcRect/>
          <a:stretch>
            <a:fillRect/>
          </a:stretch>
        </p:blipFill>
        <p:spPr bwMode="auto">
          <a:xfrm>
            <a:off x="0" y="-428626"/>
            <a:ext cx="9753600" cy="7286626"/>
          </a:xfrm>
          <a:prstGeom prst="rect">
            <a:avLst/>
          </a:prstGeom>
          <a:noFill/>
        </p:spPr>
      </p:pic>
      <p:sp>
        <p:nvSpPr>
          <p:cNvPr id="3" name="Прямоугольник 2"/>
          <p:cNvSpPr/>
          <p:nvPr/>
        </p:nvSpPr>
        <p:spPr>
          <a:xfrm>
            <a:off x="1500166" y="474345"/>
            <a:ext cx="6572296" cy="5355312"/>
          </a:xfrm>
          <a:prstGeom prst="rect">
            <a:avLst/>
          </a:prstGeom>
        </p:spPr>
        <p:txBody>
          <a:bodyPr wrap="square">
            <a:spAutoFit/>
          </a:bodyPr>
          <a:lstStyle/>
          <a:p>
            <a:pPr algn="ctr"/>
            <a:r>
              <a:rPr lang="ru-RU" dirty="0" err="1" smtClean="0">
                <a:solidFill>
                  <a:srgbClr val="FF0000"/>
                </a:solidFill>
                <a:latin typeface="Times New Roman" pitchFamily="18" charset="0"/>
                <a:cs typeface="Times New Roman" pitchFamily="18" charset="0"/>
              </a:rPr>
              <a:t>Сказкотерапия</a:t>
            </a:r>
            <a:r>
              <a:rPr lang="ru-RU" dirty="0" smtClean="0">
                <a:solidFill>
                  <a:srgbClr val="FF0000"/>
                </a:solidFill>
                <a:latin typeface="Times New Roman" pitchFamily="18" charset="0"/>
                <a:cs typeface="Times New Roman" pitchFamily="18" charset="0"/>
              </a:rPr>
              <a:t> – один из видов </a:t>
            </a:r>
            <a:r>
              <a:rPr lang="ru-RU" dirty="0" err="1" smtClean="0">
                <a:solidFill>
                  <a:srgbClr val="FF0000"/>
                </a:solidFill>
                <a:latin typeface="Times New Roman" pitchFamily="18" charset="0"/>
                <a:cs typeface="Times New Roman" pitchFamily="18" charset="0"/>
              </a:rPr>
              <a:t>здоровьесберегающих</a:t>
            </a:r>
            <a:r>
              <a:rPr lang="ru-RU" dirty="0" smtClean="0">
                <a:solidFill>
                  <a:srgbClr val="FF0000"/>
                </a:solidFill>
                <a:latin typeface="Times New Roman" pitchFamily="18" charset="0"/>
                <a:cs typeface="Times New Roman" pitchFamily="18" charset="0"/>
              </a:rPr>
              <a:t> технологий. Является инновационным методом в работе с детьми, который, позволяет мягко и ненавязчиво воздействовать на ребенка при помощи сказки, решая при этом самые разные задачи. Сказка является наиболее эффективным и проверенным способом и средством воспитания и обучения детей, а также одним из эффективных методов работы с детьми, испытывающими те или иные эмоциональные и поведенческие затруднения. В каких случаях уместно лечение сказкой? Оно необходимо, если у ребёнка наблюдаются эмоционально-личностные и поведенческие проблемы: агрессивность, тревожность, страхи, капризность, застенчивость и неуверенность в себе. Сказка позволяет ребенку актуализировать, осознать свои проблемы, и увидеть различные пути их решения.</a:t>
            </a:r>
            <a:r>
              <a:rPr lang="ru-RU" b="1" dirty="0" smtClean="0"/>
              <a:t> </a:t>
            </a:r>
            <a:r>
              <a:rPr lang="ru-RU" dirty="0" smtClean="0">
                <a:solidFill>
                  <a:srgbClr val="FF0000"/>
                </a:solidFill>
                <a:latin typeface="Times New Roman" pitchFamily="18" charset="0"/>
                <a:cs typeface="Times New Roman" pitchFamily="18" charset="0"/>
              </a:rPr>
              <a:t>Этот метод восходит к давним временам – еще наши прапрабабушки за проступок не бранили, а рассказывали сказку. Сказки знакомили детей с реальностью, давали понять «что такое хорошо», а «что такое плохо».</a:t>
            </a:r>
          </a:p>
          <a:p>
            <a:pPr algn="ctr"/>
            <a:endParaRPr lang="ru-RU" dirty="0">
              <a:solidFill>
                <a:srgbClr val="FF0000"/>
              </a:solidFill>
              <a:latin typeface="Times New Roman" pitchFamily="18" charset="0"/>
              <a:cs typeface="Times New Roman" pitchFamily="18" charset="0"/>
            </a:endParaRPr>
          </a:p>
        </p:txBody>
      </p:sp>
      <p:pic>
        <p:nvPicPr>
          <p:cNvPr id="9218" name="Picture 2" descr="https://thumbs.dreamstime.com/z/%D1%81%D0%B0-%D0%BE%D0%B2%D0%BD%D0%B8%D1%87%D0%B0%D1%8F-%D0%BA%D0%BD%D0%B8%D0%B3%D0%B0-31171811.jpg"/>
          <p:cNvPicPr>
            <a:picLocks noChangeAspect="1" noChangeArrowheads="1"/>
          </p:cNvPicPr>
          <p:nvPr/>
        </p:nvPicPr>
        <p:blipFill>
          <a:blip r:embed="rId3" cstate="print"/>
          <a:srcRect b="10192"/>
          <a:stretch>
            <a:fillRect/>
          </a:stretch>
        </p:blipFill>
        <p:spPr bwMode="auto">
          <a:xfrm>
            <a:off x="7500958" y="-285776"/>
            <a:ext cx="1857356" cy="1449930"/>
          </a:xfrm>
          <a:prstGeom prst="rect">
            <a:avLst/>
          </a:prstGeom>
          <a:noFill/>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729</Words>
  <PresentationFormat>Экран (4:3)</PresentationFormat>
  <Paragraphs>69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64</cp:revision>
  <dcterms:created xsi:type="dcterms:W3CDTF">2021-01-30T15:57:52Z</dcterms:created>
  <dcterms:modified xsi:type="dcterms:W3CDTF">2021-03-28T09:46:10Z</dcterms:modified>
</cp:coreProperties>
</file>